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0"/>
  </p:notesMasterIdLst>
  <p:sldIdLst>
    <p:sldId id="256" r:id="rId7"/>
    <p:sldId id="310" r:id="rId8"/>
    <p:sldId id="311" r:id="rId9"/>
    <p:sldId id="309" r:id="rId10"/>
    <p:sldId id="313" r:id="rId11"/>
    <p:sldId id="312" r:id="rId12"/>
    <p:sldId id="263" r:id="rId13"/>
    <p:sldId id="264" r:id="rId14"/>
    <p:sldId id="266" r:id="rId15"/>
    <p:sldId id="267" r:id="rId16"/>
    <p:sldId id="265"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314"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B54222-4625-4B78-BE47-C2FA898A30B6}" type="datetimeFigureOut">
              <a:rPr lang="en-GB" smtClean="0"/>
              <a:t>26/01/2017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9CB66B-7627-4469-8353-C8C872ABB2F7}" type="slidenum">
              <a:rPr lang="en-GB" smtClean="0"/>
              <a:t>‹#›</a:t>
            </a:fld>
            <a:endParaRPr lang="en-GB"/>
          </a:p>
        </p:txBody>
      </p:sp>
    </p:spTree>
    <p:extLst>
      <p:ext uri="{BB962C8B-B14F-4D97-AF65-F5344CB8AC3E}">
        <p14:creationId xmlns:p14="http://schemas.microsoft.com/office/powerpoint/2010/main" val="18778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Opal fruits </a:t>
            </a:r>
          </a:p>
        </p:txBody>
      </p:sp>
      <p:sp>
        <p:nvSpPr>
          <p:cNvPr id="4" name="Slide Number Placeholder 3"/>
          <p:cNvSpPr>
            <a:spLocks noGrp="1"/>
          </p:cNvSpPr>
          <p:nvPr>
            <p:ph type="sldNum" sz="quarter" idx="10"/>
          </p:nvPr>
        </p:nvSpPr>
        <p:spPr/>
        <p:txBody>
          <a:bodyPr/>
          <a:lstStyle/>
          <a:p>
            <a:fld id="{8B9CB66B-7627-4469-8353-C8C872ABB2F7}" type="slidenum">
              <a:rPr lang="en-GB" smtClean="0"/>
              <a:t>1</a:t>
            </a:fld>
            <a:endParaRPr lang="en-GB"/>
          </a:p>
        </p:txBody>
      </p:sp>
    </p:spTree>
    <p:extLst>
      <p:ext uri="{BB962C8B-B14F-4D97-AF65-F5344CB8AC3E}">
        <p14:creationId xmlns:p14="http://schemas.microsoft.com/office/powerpoint/2010/main" val="149726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current</a:t>
            </a:r>
            <a:r>
              <a:rPr lang="en-GB" baseline="0" dirty="0" smtClean="0"/>
              <a:t> statutory spelling list.  These are the Key Words that the children have to learn and we have divided them up so we can teach them over the course of the year.  </a:t>
            </a:r>
          </a:p>
        </p:txBody>
      </p:sp>
      <p:sp>
        <p:nvSpPr>
          <p:cNvPr id="4" name="Slide Number Placeholder 3"/>
          <p:cNvSpPr>
            <a:spLocks noGrp="1"/>
          </p:cNvSpPr>
          <p:nvPr>
            <p:ph type="sldNum" sz="quarter" idx="10"/>
          </p:nvPr>
        </p:nvSpPr>
        <p:spPr/>
        <p:txBody>
          <a:bodyPr/>
          <a:lstStyle/>
          <a:p>
            <a:fld id="{8B9CB66B-7627-4469-8353-C8C872ABB2F7}" type="slidenum">
              <a:rPr lang="en-GB" smtClean="0"/>
              <a:t>10</a:t>
            </a:fld>
            <a:endParaRPr lang="en-GB"/>
          </a:p>
        </p:txBody>
      </p:sp>
    </p:spTree>
    <p:extLst>
      <p:ext uri="{BB962C8B-B14F-4D97-AF65-F5344CB8AC3E}">
        <p14:creationId xmlns:p14="http://schemas.microsoft.com/office/powerpoint/2010/main" val="47882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current</a:t>
            </a:r>
            <a:r>
              <a:rPr lang="en-GB" baseline="0" dirty="0" smtClean="0"/>
              <a:t> statutory spelling list.  These are the Key Words that the children have to learn and we have divided them up so we can teach them over the course of the year.  </a:t>
            </a:r>
          </a:p>
        </p:txBody>
      </p:sp>
      <p:sp>
        <p:nvSpPr>
          <p:cNvPr id="4" name="Slide Number Placeholder 3"/>
          <p:cNvSpPr>
            <a:spLocks noGrp="1"/>
          </p:cNvSpPr>
          <p:nvPr>
            <p:ph type="sldNum" sz="quarter" idx="10"/>
          </p:nvPr>
        </p:nvSpPr>
        <p:spPr/>
        <p:txBody>
          <a:bodyPr/>
          <a:lstStyle/>
          <a:p>
            <a:fld id="{8B9CB66B-7627-4469-8353-C8C872ABB2F7}" type="slidenum">
              <a:rPr lang="en-GB" smtClean="0"/>
              <a:t>11</a:t>
            </a:fld>
            <a:endParaRPr lang="en-GB"/>
          </a:p>
        </p:txBody>
      </p:sp>
    </p:spTree>
    <p:extLst>
      <p:ext uri="{BB962C8B-B14F-4D97-AF65-F5344CB8AC3E}">
        <p14:creationId xmlns:p14="http://schemas.microsoft.com/office/powerpoint/2010/main" val="291545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parents a moment to think about the way they learn to spell and write…. Take a couple of responses? Talk about the fact that most people don’t actually remember because they were so young! </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03256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parents a moment to think about the way they learn to spell and write…. Take a couple of responses? Talk about the fact that most people don’t actually remember because they were so young! </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7818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080701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44897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777258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186600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603320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90582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Opal fruits </a:t>
            </a:r>
          </a:p>
        </p:txBody>
      </p:sp>
      <p:sp>
        <p:nvSpPr>
          <p:cNvPr id="4" name="Slide Number Placeholder 3"/>
          <p:cNvSpPr>
            <a:spLocks noGrp="1"/>
          </p:cNvSpPr>
          <p:nvPr>
            <p:ph type="sldNum" sz="quarter" idx="10"/>
          </p:nvPr>
        </p:nvSpPr>
        <p:spPr/>
        <p:txBody>
          <a:bodyPr/>
          <a:lstStyle/>
          <a:p>
            <a:fld id="{8B9CB66B-7627-4469-8353-C8C872ABB2F7}" type="slidenum">
              <a:rPr lang="en-GB" smtClean="0"/>
              <a:t>2</a:t>
            </a:fld>
            <a:endParaRPr lang="en-GB"/>
          </a:p>
        </p:txBody>
      </p:sp>
    </p:spTree>
    <p:extLst>
      <p:ext uri="{BB962C8B-B14F-4D97-AF65-F5344CB8AC3E}">
        <p14:creationId xmlns:p14="http://schemas.microsoft.com/office/powerpoint/2010/main" val="2462444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26856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5256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777513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00468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070754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41891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3386235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128961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442584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parents a moment to think about the way they learn to spell and write…. Take a couple of responses? Talk about the fact that most people don’t actually remember because they were so young! </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227413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Opal fruits </a:t>
            </a:r>
          </a:p>
        </p:txBody>
      </p:sp>
      <p:sp>
        <p:nvSpPr>
          <p:cNvPr id="4" name="Slide Number Placeholder 3"/>
          <p:cNvSpPr>
            <a:spLocks noGrp="1"/>
          </p:cNvSpPr>
          <p:nvPr>
            <p:ph type="sldNum" sz="quarter" idx="10"/>
          </p:nvPr>
        </p:nvSpPr>
        <p:spPr/>
        <p:txBody>
          <a:bodyPr/>
          <a:lstStyle/>
          <a:p>
            <a:fld id="{8B9CB66B-7627-4469-8353-C8C872ABB2F7}" type="slidenum">
              <a:rPr lang="en-GB" smtClean="0"/>
              <a:t>3</a:t>
            </a:fld>
            <a:endParaRPr lang="en-GB"/>
          </a:p>
        </p:txBody>
      </p:sp>
    </p:spTree>
    <p:extLst>
      <p:ext uri="{BB962C8B-B14F-4D97-AF65-F5344CB8AC3E}">
        <p14:creationId xmlns:p14="http://schemas.microsoft.com/office/powerpoint/2010/main" val="4203764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KKD</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936097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KKD</a:t>
            </a:r>
          </a:p>
          <a:p>
            <a:r>
              <a:rPr lang="en-GB" dirty="0" smtClean="0"/>
              <a:t>Picture of strawberries x12 </a:t>
            </a:r>
          </a:p>
          <a:p>
            <a:r>
              <a:rPr lang="en-GB" dirty="0" smtClean="0"/>
              <a:t>Put in to 3 groups</a:t>
            </a:r>
          </a:p>
          <a:p>
            <a:r>
              <a:rPr lang="en-GB" dirty="0" smtClean="0"/>
              <a:t>Write number sentence</a:t>
            </a:r>
          </a:p>
          <a:p>
            <a:r>
              <a:rPr lang="en-GB" dirty="0" smtClean="0"/>
              <a:t>Show array </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1971389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KKD</a:t>
            </a:r>
          </a:p>
          <a:p>
            <a:r>
              <a:rPr lang="en-GB" dirty="0" smtClean="0"/>
              <a:t>Picture of strawberries x12 </a:t>
            </a:r>
          </a:p>
          <a:p>
            <a:r>
              <a:rPr lang="en-GB" dirty="0" smtClean="0"/>
              <a:t>Put in to 3 groups</a:t>
            </a:r>
          </a:p>
          <a:p>
            <a:r>
              <a:rPr lang="en-GB" dirty="0" smtClean="0"/>
              <a:t>Write number sentence</a:t>
            </a:r>
          </a:p>
          <a:p>
            <a:r>
              <a:rPr lang="en-GB" dirty="0" smtClean="0"/>
              <a:t>Show array </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259216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KKD</a:t>
            </a:r>
          </a:p>
          <a:p>
            <a:r>
              <a:rPr lang="en-GB" dirty="0" smtClean="0"/>
              <a:t>Pictures of children x16</a:t>
            </a:r>
          </a:p>
          <a:p>
            <a:r>
              <a:rPr lang="en-GB" dirty="0" smtClean="0"/>
              <a:t>Put into 4 teams </a:t>
            </a:r>
          </a:p>
          <a:p>
            <a:r>
              <a:rPr lang="en-GB" dirty="0" smtClean="0"/>
              <a:t>Show calculation</a:t>
            </a:r>
          </a:p>
          <a:p>
            <a:r>
              <a:rPr lang="en-GB" dirty="0" smtClean="0"/>
              <a:t>Show array</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4143931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KKD</a:t>
            </a:r>
          </a:p>
          <a:p>
            <a:r>
              <a:rPr lang="en-GB" dirty="0" smtClean="0"/>
              <a:t>Model each method</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626486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KKD</a:t>
            </a:r>
          </a:p>
          <a:p>
            <a:r>
              <a:rPr lang="en-GB" dirty="0" smtClean="0"/>
              <a:t>Model</a:t>
            </a:r>
            <a:r>
              <a:rPr lang="en-GB" baseline="0" dirty="0" smtClean="0"/>
              <a:t> each method</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4177602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KKD</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1194401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AW/KS</a:t>
            </a:r>
          </a:p>
          <a:p>
            <a:r>
              <a:rPr lang="en-GB" dirty="0" smtClean="0"/>
              <a:t>AW to talk through KS to model writing</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323581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AW/KS</a:t>
            </a:r>
          </a:p>
          <a:p>
            <a:r>
              <a:rPr lang="en-GB" dirty="0" smtClean="0"/>
              <a:t>AW to talk through KS to model writing</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798437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AW/KS</a:t>
            </a:r>
          </a:p>
          <a:p>
            <a:r>
              <a:rPr lang="en-GB" dirty="0" smtClean="0"/>
              <a:t>AW to talk through KS to model writing</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01628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Opal fruits </a:t>
            </a:r>
          </a:p>
        </p:txBody>
      </p:sp>
      <p:sp>
        <p:nvSpPr>
          <p:cNvPr id="4" name="Slide Number Placeholder 3"/>
          <p:cNvSpPr>
            <a:spLocks noGrp="1"/>
          </p:cNvSpPr>
          <p:nvPr>
            <p:ph type="sldNum" sz="quarter" idx="10"/>
          </p:nvPr>
        </p:nvSpPr>
        <p:spPr/>
        <p:txBody>
          <a:bodyPr/>
          <a:lstStyle/>
          <a:p>
            <a:fld id="{8B9CB66B-7627-4469-8353-C8C872ABB2F7}" type="slidenum">
              <a:rPr lang="en-GB" smtClean="0"/>
              <a:t>4</a:t>
            </a:fld>
            <a:endParaRPr lang="en-GB"/>
          </a:p>
        </p:txBody>
      </p:sp>
    </p:spTree>
    <p:extLst>
      <p:ext uri="{BB962C8B-B14F-4D97-AF65-F5344CB8AC3E}">
        <p14:creationId xmlns:p14="http://schemas.microsoft.com/office/powerpoint/2010/main" val="3825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AW/KS</a:t>
            </a:r>
          </a:p>
          <a:p>
            <a:r>
              <a:rPr lang="en-GB" dirty="0" smtClean="0"/>
              <a:t>AW to talk through KS to model writing</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818496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Bring in tin! </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660247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parents a moment to think about the way they learn to spell and write…. Take a couple of responses? Talk about the fact that most people don’t actually remember because they were so young! </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4237050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foundation stage &amp; Year 1, you</a:t>
            </a:r>
            <a:r>
              <a:rPr lang="en-GB" baseline="0" dirty="0" smtClean="0"/>
              <a:t> would encourage them to use the vocabulary, and then begin to express the idea of fraction in relation to physical options. You might get a cake in school and begin to cut, or have physical objects for them to sort. Language – sharing, giving, dividing between</a:t>
            </a:r>
          </a:p>
          <a:p>
            <a:r>
              <a:rPr lang="en-GB" dirty="0" smtClean="0"/>
              <a:t>½, ¼, 2/4, 3/4</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59706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Exploring</a:t>
            </a:r>
            <a:r>
              <a:rPr lang="en-GB" baseline="0" dirty="0" smtClean="0"/>
              <a:t> fractions when the numerator is greater than one. Counting in fractions using a number stick as a base (counting in halves originally) – children would have used this previously but again it is about showing their flexibility in counting. Again concreting their thoughts / fractions with images, objects to bridge the gap between stages.</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491396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 the use of writing fractions as they’re entering into KS2</a:t>
            </a:r>
            <a:r>
              <a:rPr lang="en-GB" baseline="0" dirty="0" smtClean="0"/>
              <a:t> and more comparison – more done visually to begin with. Fraction and image next to each other, and children can physically see the difference.</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8312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 the use of writing fractions as they’re entering into KS2</a:t>
            </a:r>
            <a:r>
              <a:rPr lang="en-GB" baseline="0" dirty="0" smtClean="0"/>
              <a:t> and more comparison – more done visually to begin with. Fraction and image next to each other, and children can physically see the difference.</a:t>
            </a:r>
          </a:p>
          <a:p>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935066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a:t>
            </a:r>
            <a:r>
              <a:rPr lang="en-GB" baseline="0" dirty="0" smtClean="0"/>
              <a:t> reducing fractions on the board – explore how they would half the fractions to begin with but as they get more confident they’ll be able to see what numbers go into the fractions at the first time of asking rather than going through the halving stages.</a:t>
            </a:r>
          </a:p>
          <a:p>
            <a:r>
              <a:rPr lang="en-GB" baseline="0" dirty="0" smtClean="0"/>
              <a:t>Model the idea of adding fractions with common denominator – explore how you’d do it on the board.</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3334118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how you would go about comparing</a:t>
            </a:r>
            <a:r>
              <a:rPr lang="en-GB" baseline="0" dirty="0" smtClean="0"/>
              <a:t> the fractions on the board and explain that the children realise that they can’t compare the fractions with different denominators so have to find a common denominator.</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18015641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 idea</a:t>
            </a:r>
            <a:r>
              <a:rPr lang="en-GB" baseline="0" dirty="0" smtClean="0"/>
              <a:t> of finding a common denominator when adding/subtracting, and discuss/ model the techniques when multiplying &amp; dividing fractions. Show video shown in class to explain </a:t>
            </a:r>
            <a:r>
              <a:rPr lang="en-GB" baseline="0" smtClean="0"/>
              <a:t>dividing fractions.</a:t>
            </a:r>
            <a:endParaRPr lang="en-GB" dirty="0"/>
          </a:p>
        </p:txBody>
      </p:sp>
      <p:sp>
        <p:nvSpPr>
          <p:cNvPr id="4" name="Slide Number Placeholder 3"/>
          <p:cNvSpPr>
            <a:spLocks noGrp="1"/>
          </p:cNvSpPr>
          <p:nvPr>
            <p:ph type="sldNum" sz="quarter" idx="10"/>
          </p:nvPr>
        </p:nvSpPr>
        <p:spPr/>
        <p:txBody>
          <a:bodyPr/>
          <a:lstStyle/>
          <a:p>
            <a:fld id="{8B9CB66B-7627-4469-8353-C8C872ABB2F7}"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91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Opal fruits </a:t>
            </a:r>
          </a:p>
        </p:txBody>
      </p:sp>
      <p:sp>
        <p:nvSpPr>
          <p:cNvPr id="4" name="Slide Number Placeholder 3"/>
          <p:cNvSpPr>
            <a:spLocks noGrp="1"/>
          </p:cNvSpPr>
          <p:nvPr>
            <p:ph type="sldNum" sz="quarter" idx="10"/>
          </p:nvPr>
        </p:nvSpPr>
        <p:spPr/>
        <p:txBody>
          <a:bodyPr/>
          <a:lstStyle/>
          <a:p>
            <a:fld id="{8B9CB66B-7627-4469-8353-C8C872ABB2F7}" type="slidenum">
              <a:rPr lang="en-GB" smtClean="0"/>
              <a:t>5</a:t>
            </a:fld>
            <a:endParaRPr lang="en-GB"/>
          </a:p>
        </p:txBody>
      </p:sp>
    </p:spTree>
    <p:extLst>
      <p:ext uri="{BB962C8B-B14F-4D97-AF65-F5344CB8AC3E}">
        <p14:creationId xmlns:p14="http://schemas.microsoft.com/office/powerpoint/2010/main" val="371270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Opal fruits </a:t>
            </a:r>
          </a:p>
        </p:txBody>
      </p:sp>
      <p:sp>
        <p:nvSpPr>
          <p:cNvPr id="4" name="Slide Number Placeholder 3"/>
          <p:cNvSpPr>
            <a:spLocks noGrp="1"/>
          </p:cNvSpPr>
          <p:nvPr>
            <p:ph type="sldNum" sz="quarter" idx="10"/>
          </p:nvPr>
        </p:nvSpPr>
        <p:spPr/>
        <p:txBody>
          <a:bodyPr/>
          <a:lstStyle/>
          <a:p>
            <a:fld id="{8B9CB66B-7627-4469-8353-C8C872ABB2F7}" type="slidenum">
              <a:rPr lang="en-GB" smtClean="0"/>
              <a:t>6</a:t>
            </a:fld>
            <a:endParaRPr lang="en-GB"/>
          </a:p>
        </p:txBody>
      </p:sp>
    </p:spTree>
    <p:extLst>
      <p:ext uri="{BB962C8B-B14F-4D97-AF65-F5344CB8AC3E}">
        <p14:creationId xmlns:p14="http://schemas.microsoft.com/office/powerpoint/2010/main" val="98261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Show opal fruits calculation  on a number track and </a:t>
            </a:r>
            <a:r>
              <a:rPr lang="en-GB" baseline="0" dirty="0" err="1" smtClean="0"/>
              <a:t>beadstring</a:t>
            </a:r>
            <a:r>
              <a:rPr lang="en-GB" baseline="0" dirty="0" smtClean="0"/>
              <a:t>. </a:t>
            </a:r>
          </a:p>
        </p:txBody>
      </p:sp>
      <p:sp>
        <p:nvSpPr>
          <p:cNvPr id="4" name="Slide Number Placeholder 3"/>
          <p:cNvSpPr>
            <a:spLocks noGrp="1"/>
          </p:cNvSpPr>
          <p:nvPr>
            <p:ph type="sldNum" sz="quarter" idx="10"/>
          </p:nvPr>
        </p:nvSpPr>
        <p:spPr/>
        <p:txBody>
          <a:bodyPr/>
          <a:lstStyle/>
          <a:p>
            <a:fld id="{8B9CB66B-7627-4469-8353-C8C872ABB2F7}" type="slidenum">
              <a:rPr lang="en-GB" smtClean="0"/>
              <a:t>7</a:t>
            </a:fld>
            <a:endParaRPr lang="en-GB"/>
          </a:p>
        </p:txBody>
      </p:sp>
    </p:spTree>
    <p:extLst>
      <p:ext uri="{BB962C8B-B14F-4D97-AF65-F5344CB8AC3E}">
        <p14:creationId xmlns:p14="http://schemas.microsoft.com/office/powerpoint/2010/main" val="120890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current</a:t>
            </a:r>
            <a:r>
              <a:rPr lang="en-GB" baseline="0" dirty="0" smtClean="0"/>
              <a:t> statutory spelling list.  These are the Key Words that the children have to learn and we have divided them up so we can teach them over the course of the year.  </a:t>
            </a:r>
          </a:p>
        </p:txBody>
      </p:sp>
      <p:sp>
        <p:nvSpPr>
          <p:cNvPr id="4" name="Slide Number Placeholder 3"/>
          <p:cNvSpPr>
            <a:spLocks noGrp="1"/>
          </p:cNvSpPr>
          <p:nvPr>
            <p:ph type="sldNum" sz="quarter" idx="10"/>
          </p:nvPr>
        </p:nvSpPr>
        <p:spPr/>
        <p:txBody>
          <a:bodyPr/>
          <a:lstStyle/>
          <a:p>
            <a:fld id="{8B9CB66B-7627-4469-8353-C8C872ABB2F7}" type="slidenum">
              <a:rPr lang="en-GB" smtClean="0"/>
              <a:t>8</a:t>
            </a:fld>
            <a:endParaRPr lang="en-GB"/>
          </a:p>
        </p:txBody>
      </p:sp>
    </p:spTree>
    <p:extLst>
      <p:ext uri="{BB962C8B-B14F-4D97-AF65-F5344CB8AC3E}">
        <p14:creationId xmlns:p14="http://schemas.microsoft.com/office/powerpoint/2010/main" val="427217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current</a:t>
            </a:r>
            <a:r>
              <a:rPr lang="en-GB" baseline="0" dirty="0" smtClean="0"/>
              <a:t> statutory spelling list.  These are the Key Words that the children have to learn and we have divided them up so we can teach them over the course of the year.  </a:t>
            </a:r>
          </a:p>
        </p:txBody>
      </p:sp>
      <p:sp>
        <p:nvSpPr>
          <p:cNvPr id="4" name="Slide Number Placeholder 3"/>
          <p:cNvSpPr>
            <a:spLocks noGrp="1"/>
          </p:cNvSpPr>
          <p:nvPr>
            <p:ph type="sldNum" sz="quarter" idx="10"/>
          </p:nvPr>
        </p:nvSpPr>
        <p:spPr/>
        <p:txBody>
          <a:bodyPr/>
          <a:lstStyle/>
          <a:p>
            <a:fld id="{8B9CB66B-7627-4469-8353-C8C872ABB2F7}" type="slidenum">
              <a:rPr lang="en-GB" smtClean="0"/>
              <a:t>9</a:t>
            </a:fld>
            <a:endParaRPr lang="en-GB"/>
          </a:p>
        </p:txBody>
      </p:sp>
    </p:spTree>
    <p:extLst>
      <p:ext uri="{BB962C8B-B14F-4D97-AF65-F5344CB8AC3E}">
        <p14:creationId xmlns:p14="http://schemas.microsoft.com/office/powerpoint/2010/main" val="295001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8DA28E-1335-4746-A52F-8E48A1FED35D}" type="datetime1">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130608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6848B2-3436-4C6B-8704-387C311C3152}" type="datetime1">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185809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5DF80-05E4-4C70-A467-1EAA2EC8E53B}" type="datetime1">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236651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23310B-9E8C-49C7-86B9-9E7F98DE0515}"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369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421B3F-71A7-4C1B-B340-1B818B048408}"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982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4CB34-74DF-438C-B5F7-9D6C82EF9419}"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568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7EB2E8-BF56-4FEF-8E88-B15DEEB2B72E}"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941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8380E6-846E-4616-B32F-550CD6C8E86E}" type="datetime1">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582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05D5C8-A878-4016-8496-EFECA77098FE}" type="datetime1">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7196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6751A-AC68-463B-9128-A759DC5CB4EC}" type="datetime1">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0037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9A4F4-B171-4A70-A077-55E03E82B758}"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935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2AACC2-E2E1-45E7-98DB-235453E82C48}" type="datetime1">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64313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16CAD-B05E-4F8F-8E4C-BCFA9DDF2330}"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900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67CBD-3921-4CEF-89D4-448843537906}"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38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E272F7-53E0-4928-86D7-63AB6E41BD90}"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6309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8DA28E-1335-4746-A52F-8E48A1FED35D}"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145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2AACC2-E2E1-45E7-98DB-235453E82C48}"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6626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CC4A-2CA5-4502-A6CE-8D841B641F11}"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23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8530F9-4627-47C6-932C-089A8C8AD273}"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8278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B38690-E0CF-4933-B9BD-4C9C8FADDB76}" type="datetime1">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691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2C0CCD-EDCB-4A9A-BEC6-2722A6F53CD2}" type="datetime1">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7229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008DE-129E-4069-86EE-561F532B1B0F}" type="datetime1">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643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FCC4A-2CA5-4502-A6CE-8D841B641F11}" type="datetime1">
              <a:rPr lang="en-GB" smtClean="0"/>
              <a:t>26/01/2017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3659683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577F6-7B1A-43BA-B338-1ACCD312C11C}"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4105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57F2F-70DD-47DF-BAC6-0311ADE15D97}"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566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6848B2-3436-4C6B-8704-387C311C3152}"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6225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5DF80-05E4-4C70-A467-1EAA2EC8E53B}"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5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23310B-9E8C-49C7-86B9-9E7F98DE0515}"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6599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421B3F-71A7-4C1B-B340-1B818B048408}"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3924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4CB34-74DF-438C-B5F7-9D6C82EF9419}"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309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7EB2E8-BF56-4FEF-8E88-B15DEEB2B72E}"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8386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8380E6-846E-4616-B32F-550CD6C8E86E}" type="datetime1">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9714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05D5C8-A878-4016-8496-EFECA77098FE}" type="datetime1">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606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8530F9-4627-47C6-932C-089A8C8AD273}" type="datetime1">
              <a:rPr lang="en-GB" smtClean="0"/>
              <a:t>26/01/2017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144896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6751A-AC68-463B-9128-A759DC5CB4EC}" type="datetime1">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2518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9A4F4-B171-4A70-A077-55E03E82B758}"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687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16CAD-B05E-4F8F-8E4C-BCFA9DDF2330}"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3441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67CBD-3921-4CEF-89D4-448843537906}"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7353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E272F7-53E0-4928-86D7-63AB6E41BD90}"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6644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23310B-9E8C-49C7-86B9-9E7F98DE0515}"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91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421B3F-71A7-4C1B-B340-1B818B048408}"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41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4CB34-74DF-438C-B5F7-9D6C82EF9419}"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5995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7EB2E8-BF56-4FEF-8E88-B15DEEB2B72E}"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0143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8380E6-846E-4616-B32F-550CD6C8E86E}" type="datetime1">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362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B38690-E0CF-4933-B9BD-4C9C8FADDB76}" type="datetime1">
              <a:rPr lang="en-GB" smtClean="0"/>
              <a:t>26/01/2017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709866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05D5C8-A878-4016-8496-EFECA77098FE}" type="datetime1">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1715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6751A-AC68-463B-9128-A759DC5CB4EC}" type="datetime1">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9663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9A4F4-B171-4A70-A077-55E03E82B758}"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19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16CAD-B05E-4F8F-8E4C-BCFA9DDF2330}"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4631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67CBD-3921-4CEF-89D4-448843537906}"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0499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E272F7-53E0-4928-86D7-63AB6E41BD90}"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1474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23310B-9E8C-49C7-86B9-9E7F98DE0515}"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2039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421B3F-71A7-4C1B-B340-1B818B048408}"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7269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4CB34-74DF-438C-B5F7-9D6C82EF9419}"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3622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7EB2E8-BF56-4FEF-8E88-B15DEEB2B72E}"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73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2C0CCD-EDCB-4A9A-BEC6-2722A6F53CD2}" type="datetime1">
              <a:rPr lang="en-GB" smtClean="0"/>
              <a:t>26/01/2017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34096176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8380E6-846E-4616-B32F-550CD6C8E86E}" type="datetime1">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4266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05D5C8-A878-4016-8496-EFECA77098FE}" type="datetime1">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40017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6751A-AC68-463B-9128-A759DC5CB4EC}" type="datetime1">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1597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9A4F4-B171-4A70-A077-55E03E82B758}"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61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16CAD-B05E-4F8F-8E4C-BCFA9DDF2330}" type="datetime1">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4682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67CBD-3921-4CEF-89D4-448843537906}"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8065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E272F7-53E0-4928-86D7-63AB6E41BD90}"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091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008DE-129E-4069-86EE-561F532B1B0F}" type="datetime1">
              <a:rPr lang="en-GB" smtClean="0"/>
              <a:t>26/01/2017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141830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577F6-7B1A-43BA-B338-1ACCD312C11C}" type="datetime1">
              <a:rPr lang="en-GB" smtClean="0"/>
              <a:t>26/01/2017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112319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57F2F-70DD-47DF-BAC6-0311ADE15D97}" type="datetime1">
              <a:rPr lang="en-GB" smtClean="0"/>
              <a:t>26/01/2017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538529-B787-4A53-BE75-2E681EB73EF4}" type="slidenum">
              <a:rPr lang="en-GB" smtClean="0"/>
              <a:t>‹#›</a:t>
            </a:fld>
            <a:endParaRPr lang="en-GB"/>
          </a:p>
        </p:txBody>
      </p:sp>
    </p:spTree>
    <p:extLst>
      <p:ext uri="{BB962C8B-B14F-4D97-AF65-F5344CB8AC3E}">
        <p14:creationId xmlns:p14="http://schemas.microsoft.com/office/powerpoint/2010/main" val="412271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F7A1-9E10-4155-B95A-EA28A702293D}" type="datetime1">
              <a:rPr lang="en-GB" smtClean="0"/>
              <a:t>26/01/2017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8529-B787-4A53-BE75-2E681EB73EF4}" type="slidenum">
              <a:rPr lang="en-GB" smtClean="0"/>
              <a:t>‹#›</a:t>
            </a:fld>
            <a:endParaRPr lang="en-GB"/>
          </a:p>
        </p:txBody>
      </p:sp>
    </p:spTree>
    <p:extLst>
      <p:ext uri="{BB962C8B-B14F-4D97-AF65-F5344CB8AC3E}">
        <p14:creationId xmlns:p14="http://schemas.microsoft.com/office/powerpoint/2010/main" val="162646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7C00C-B759-4095-9971-95BD4727A9C2}"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98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F7A1-9E10-4155-B95A-EA28A702293D}"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1355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7C00C-B759-4095-9971-95BD4727A9C2}"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150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7C00C-B759-4095-9971-95BD4727A9C2}"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89344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7C00C-B759-4095-9971-95BD4727A9C2}" type="datetime1">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8529-B787-4A53-BE75-2E681EB73E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88233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5.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45.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5.xml"/><Relationship Id="rId4" Type="http://schemas.openxmlformats.org/officeDocument/2006/relationships/image" Target="../media/image17.JP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5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gif"/><Relationship Id="rId9"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56.xml"/><Relationship Id="rId5" Type="http://schemas.openxmlformats.org/officeDocument/2006/relationships/image" Target="../media/image25.png"/><Relationship Id="rId4" Type="http://schemas.openxmlformats.org/officeDocument/2006/relationships/image" Target="../media/image24.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56.xml"/><Relationship Id="rId4" Type="http://schemas.openxmlformats.org/officeDocument/2006/relationships/hyperlink" Target="https://www.youtube.com/watch?v=uMz4Hause-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5400" dirty="0" smtClean="0">
                <a:latin typeface="NTPreCursivef" panose="03000400000000000000" pitchFamily="66" charset="0"/>
              </a:rPr>
              <a:t>Welcome to Parents Do Maths</a:t>
            </a:r>
            <a:endParaRPr lang="en-GB" sz="5400" dirty="0">
              <a:latin typeface="NTPreCursivef" panose="03000400000000000000" pitchFamily="66" charset="0"/>
            </a:endParaRPr>
          </a:p>
        </p:txBody>
      </p:sp>
      <p:sp>
        <p:nvSpPr>
          <p:cNvPr id="3" name="Content Placeholder 2"/>
          <p:cNvSpPr>
            <a:spLocks noGrp="1"/>
          </p:cNvSpPr>
          <p:nvPr>
            <p:ph idx="1"/>
          </p:nvPr>
        </p:nvSpPr>
        <p:spPr>
          <a:xfrm>
            <a:off x="160020" y="1402397"/>
            <a:ext cx="11727180" cy="4351338"/>
          </a:xfrm>
        </p:spPr>
        <p:txBody>
          <a:bodyPr>
            <a:normAutofit/>
          </a:bodyPr>
          <a:lstStyle/>
          <a:p>
            <a:pPr marL="0" indent="0">
              <a:buNone/>
            </a:pPr>
            <a:endParaRPr lang="en-GB" sz="3600" dirty="0" smtClean="0">
              <a:latin typeface="NTPreCursivef" panose="03000400000000000000" pitchFamily="66" charset="0"/>
            </a:endParaRPr>
          </a:p>
          <a:p>
            <a:pPr marL="0" indent="0">
              <a:buNone/>
            </a:pPr>
            <a:r>
              <a:rPr lang="en-GB" sz="3600" dirty="0" smtClean="0">
                <a:latin typeface="NTPreCursivef" panose="03000400000000000000" pitchFamily="66" charset="0"/>
              </a:rPr>
              <a:t>Our aim tonight is to explain how maths is taught in school and to show you examples of the processes that your children will use as they learn about different areas of the maths curriculum.</a:t>
            </a: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1</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049" y="5092188"/>
            <a:ext cx="1859729" cy="1542804"/>
          </a:xfrm>
          <a:prstGeom prst="rect">
            <a:avLst/>
          </a:prstGeom>
        </p:spPr>
      </p:pic>
      <p:sp>
        <p:nvSpPr>
          <p:cNvPr id="11"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1</a:t>
            </a:r>
            <a:endParaRPr lang="en-GB" sz="2000" dirty="0">
              <a:solidFill>
                <a:srgbClr val="4472C4"/>
              </a:solidFill>
              <a:latin typeface="NTPreCursivefk" panose="03000400000000000000" pitchFamily="66" charset="0"/>
            </a:endParaRPr>
          </a:p>
        </p:txBody>
      </p:sp>
    </p:spTree>
    <p:extLst>
      <p:ext uri="{BB962C8B-B14F-4D97-AF65-F5344CB8AC3E}">
        <p14:creationId xmlns:p14="http://schemas.microsoft.com/office/powerpoint/2010/main" val="2313902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6600" dirty="0">
                <a:latin typeface="NTPreCursivef" panose="03000400000000000000" pitchFamily="66" charset="0"/>
              </a:rPr>
              <a:t>+ Addition +</a:t>
            </a:r>
          </a:p>
        </p:txBody>
      </p:sp>
      <p:sp>
        <p:nvSpPr>
          <p:cNvPr id="3" name="Content Placeholder 2"/>
          <p:cNvSpPr>
            <a:spLocks noGrp="1"/>
          </p:cNvSpPr>
          <p:nvPr>
            <p:ph idx="1"/>
          </p:nvPr>
        </p:nvSpPr>
        <p:spPr/>
        <p:txBody>
          <a:bodyPr/>
          <a:lstStyle/>
          <a:p>
            <a:endParaRPr lang="en-GB" dirty="0">
              <a:latin typeface="NTPreCursivef" panose="03000400000000000000" pitchFamily="66" charset="0"/>
            </a:endParaRPr>
          </a:p>
          <a:p>
            <a:r>
              <a:rPr lang="en-GB" sz="4800" dirty="0" smtClean="0">
                <a:latin typeface="NTPreCursivef" panose="03000400000000000000" pitchFamily="66" charset="0"/>
              </a:rPr>
              <a:t>Stage 7:  Expanded column method. </a:t>
            </a:r>
            <a:r>
              <a:rPr lang="en-GB" sz="4800" dirty="0" smtClean="0">
                <a:solidFill>
                  <a:srgbClr val="FF0000"/>
                </a:solidFill>
                <a:latin typeface="NTPreCursivef" panose="03000400000000000000" pitchFamily="66" charset="0"/>
              </a:rPr>
              <a:t>36 + 58 =</a:t>
            </a:r>
            <a:endParaRPr lang="en-GB" sz="4800" dirty="0">
              <a:solidFill>
                <a:srgbClr val="FF0000"/>
              </a:solidFill>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10</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9"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10</a:t>
            </a:r>
            <a:endParaRPr lang="en-GB" sz="2000" dirty="0">
              <a:solidFill>
                <a:srgbClr val="4472C4"/>
              </a:solidFill>
              <a:latin typeface="NTPreCursivefk" panose="03000400000000000000" pitchFamily="66" charset="0"/>
            </a:endParaRPr>
          </a:p>
        </p:txBody>
      </p:sp>
    </p:spTree>
    <p:extLst>
      <p:ext uri="{BB962C8B-B14F-4D97-AF65-F5344CB8AC3E}">
        <p14:creationId xmlns:p14="http://schemas.microsoft.com/office/powerpoint/2010/main" val="4199913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6600" dirty="0">
                <a:latin typeface="NTPreCursivef" panose="03000400000000000000" pitchFamily="66" charset="0"/>
              </a:rPr>
              <a:t>+ Addition +</a:t>
            </a:r>
          </a:p>
        </p:txBody>
      </p:sp>
      <p:sp>
        <p:nvSpPr>
          <p:cNvPr id="3" name="Content Placeholder 2"/>
          <p:cNvSpPr>
            <a:spLocks noGrp="1"/>
          </p:cNvSpPr>
          <p:nvPr>
            <p:ph idx="1"/>
          </p:nvPr>
        </p:nvSpPr>
        <p:spPr/>
        <p:txBody>
          <a:bodyPr/>
          <a:lstStyle/>
          <a:p>
            <a:endParaRPr lang="en-GB" dirty="0">
              <a:latin typeface="NTPreCursivef" panose="03000400000000000000" pitchFamily="66" charset="0"/>
            </a:endParaRPr>
          </a:p>
          <a:p>
            <a:r>
              <a:rPr lang="en-GB" sz="4400" dirty="0" smtClean="0">
                <a:latin typeface="NTPreCursivef" panose="03000400000000000000" pitchFamily="66" charset="0"/>
              </a:rPr>
              <a:t>Stage 8: Compact column method.</a:t>
            </a:r>
          </a:p>
          <a:p>
            <a:endParaRPr lang="en-GB" sz="4400" dirty="0">
              <a:latin typeface="NTPreCursivef" panose="03000400000000000000" pitchFamily="66" charset="0"/>
            </a:endParaRPr>
          </a:p>
          <a:p>
            <a:pPr marL="0" indent="0">
              <a:buNone/>
            </a:pPr>
            <a:r>
              <a:rPr lang="en-GB" sz="4400" dirty="0" smtClean="0">
                <a:latin typeface="NTPreCursivef" panose="03000400000000000000" pitchFamily="66" charset="0"/>
              </a:rPr>
              <a:t>The numbers then increase in difficulty as the children become more confident with the strategy. </a:t>
            </a:r>
            <a:endParaRPr lang="en-GB" sz="4400" dirty="0">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11</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11</a:t>
            </a:r>
            <a:endParaRPr lang="en-GB" sz="2000" dirty="0">
              <a:solidFill>
                <a:srgbClr val="4472C4"/>
              </a:solidFill>
              <a:latin typeface="NTPreCursivefk" panose="03000400000000000000" pitchFamily="66" charset="0"/>
            </a:endParaRPr>
          </a:p>
        </p:txBody>
      </p:sp>
    </p:spTree>
    <p:extLst>
      <p:ext uri="{BB962C8B-B14F-4D97-AF65-F5344CB8AC3E}">
        <p14:creationId xmlns:p14="http://schemas.microsoft.com/office/powerpoint/2010/main" val="460203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12</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214554" y="1667262"/>
            <a:ext cx="11944350" cy="2862322"/>
          </a:xfrm>
          <a:prstGeom prst="rect">
            <a:avLst/>
          </a:prstGeom>
          <a:noFill/>
        </p:spPr>
        <p:txBody>
          <a:bodyPr wrap="square" rtlCol="0">
            <a:spAutoFit/>
          </a:bodyPr>
          <a:lstStyle/>
          <a:p>
            <a:pPr algn="ctr"/>
            <a:r>
              <a:rPr lang="en-GB" sz="6000" dirty="0" smtClean="0">
                <a:solidFill>
                  <a:prstClr val="black"/>
                </a:solidFill>
                <a:latin typeface="NTPreCursivefk" panose="03000400000000000000" pitchFamily="66" charset="0"/>
              </a:rPr>
              <a:t>Progression in Subtraction</a:t>
            </a: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3890569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13</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1076826"/>
            <a:ext cx="11922408" cy="3785652"/>
          </a:xfrm>
          <a:prstGeom prst="rect">
            <a:avLst/>
          </a:prstGeom>
          <a:noFill/>
        </p:spPr>
        <p:txBody>
          <a:bodyPr wrap="square" rtlCol="0">
            <a:spAutoFit/>
          </a:bodyPr>
          <a:lstStyle/>
          <a:p>
            <a:pPr algn="ctr"/>
            <a:r>
              <a:rPr lang="en-US" sz="6000" u="sng" dirty="0">
                <a:solidFill>
                  <a:prstClr val="black"/>
                </a:solidFill>
                <a:latin typeface="NTPreCursivefk" panose="03000400000000000000" pitchFamily="66" charset="0"/>
              </a:rPr>
              <a:t>Stage 1</a:t>
            </a:r>
            <a:r>
              <a:rPr lang="en-US" sz="6000" dirty="0">
                <a:solidFill>
                  <a:prstClr val="black"/>
                </a:solidFill>
                <a:latin typeface="NTPreCursivefk" panose="03000400000000000000" pitchFamily="66" charset="0"/>
              </a:rPr>
              <a:t>: Children begin to understand subtraction as taking away. Using everyday objects they start with a group, take some away and count what is left. </a:t>
            </a: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1510179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NTPreCursivefk" panose="03000400000000000000" pitchFamily="66" charset="0"/>
              </a:rPr>
              <a:t>Example</a:t>
            </a:r>
            <a:endParaRPr lang="en-GB" sz="6000" dirty="0">
              <a:latin typeface="NTPreCursivefk" panose="03000400000000000000" pitchFamily="66" charset="0"/>
            </a:endParaRPr>
          </a:p>
        </p:txBody>
      </p:sp>
      <p:pic>
        <p:nvPicPr>
          <p:cNvPr id="5" name="Content Placeholder 4"/>
          <p:cNvPicPr>
            <a:picLocks noGrp="1" noChangeAspect="1"/>
          </p:cNvPicPr>
          <p:nvPr>
            <p:ph idx="1"/>
          </p:nvPr>
        </p:nvPicPr>
        <p:blipFill>
          <a:blip r:embed="rId2"/>
          <a:stretch>
            <a:fillRect/>
          </a:stretch>
        </p:blipFill>
        <p:spPr>
          <a:xfrm>
            <a:off x="838200" y="2206008"/>
            <a:ext cx="3745553" cy="2809165"/>
          </a:xfrm>
          <a:prstGeom prst="rect">
            <a:avLst/>
          </a:prstGeom>
        </p:spPr>
      </p:pic>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14</a:t>
            </a:fld>
            <a:endParaRPr lang="en-GB">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103" y="2206008"/>
            <a:ext cx="4153359" cy="3115019"/>
          </a:xfrm>
          <a:prstGeom prst="rect">
            <a:avLst/>
          </a:prstGeom>
        </p:spPr>
      </p:pic>
    </p:spTree>
    <p:extLst>
      <p:ext uri="{BB962C8B-B14F-4D97-AF65-F5344CB8AC3E}">
        <p14:creationId xmlns:p14="http://schemas.microsoft.com/office/powerpoint/2010/main" val="1202719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15</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381842"/>
            <a:ext cx="11944349" cy="646331"/>
          </a:xfrm>
          <a:prstGeom prst="rect">
            <a:avLst/>
          </a:prstGeom>
          <a:noFill/>
        </p:spPr>
        <p:txBody>
          <a:bodyPr wrap="square" rtlCol="0">
            <a:spAutoFit/>
          </a:bodyPr>
          <a:lstStyle/>
          <a:p>
            <a:endParaRPr lang="en-GB" dirty="0">
              <a:solidFill>
                <a:prstClr val="black"/>
              </a:solidFill>
              <a:latin typeface="NTPreCursivefk" panose="03000400000000000000" pitchFamily="66" charset="0"/>
            </a:endParaRPr>
          </a:p>
          <a:p>
            <a:endParaRPr lang="en-GB" dirty="0">
              <a:solidFill>
                <a:prstClr val="black"/>
              </a:solidFill>
              <a:latin typeface="NTPreCursivefk" panose="03000400000000000000" pitchFamily="66" charset="0"/>
            </a:endParaRPr>
          </a:p>
        </p:txBody>
      </p:sp>
      <p:sp>
        <p:nvSpPr>
          <p:cNvPr id="3" name="Rectangle 2"/>
          <p:cNvSpPr/>
          <p:nvPr/>
        </p:nvSpPr>
        <p:spPr>
          <a:xfrm>
            <a:off x="591239" y="959898"/>
            <a:ext cx="10932404" cy="5078313"/>
          </a:xfrm>
          <a:prstGeom prst="rect">
            <a:avLst/>
          </a:prstGeom>
        </p:spPr>
        <p:txBody>
          <a:bodyPr wrap="square">
            <a:spAutoFit/>
          </a:bodyPr>
          <a:lstStyle/>
          <a:p>
            <a:pPr>
              <a:lnSpc>
                <a:spcPct val="120000"/>
              </a:lnSpc>
            </a:pPr>
            <a:r>
              <a:rPr lang="en-GB" sz="5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2</a:t>
            </a:r>
            <a:r>
              <a:rPr lang="en-GB" sz="5400" b="1"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a:t>
            </a:r>
            <a:r>
              <a:rPr lang="en-GB" sz="5400" b="1"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5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begin to use </a:t>
            </a:r>
            <a:r>
              <a:rPr lang="en-GB" sz="5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number lines</a:t>
            </a:r>
            <a:r>
              <a:rPr lang="en-GB" sz="5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number tracks or bead strings to solve subtraction calculations by starting on the largest number and counting backwards by the subtracted number.</a:t>
            </a:r>
            <a:endParaRPr lang="en-GB" sz="5400" kern="14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231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NTPreCursivefk" panose="03000400000000000000" pitchFamily="66" charset="0"/>
              </a:rPr>
              <a:t>Examples</a:t>
            </a:r>
            <a:endParaRPr lang="en-GB" sz="6000" dirty="0">
              <a:latin typeface="NTPreCursivefk" panose="03000400000000000000" pitchFamily="66"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53997"/>
            <a:ext cx="3426029" cy="2569522"/>
          </a:xfrm>
        </p:spPr>
      </p:pic>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16</a:t>
            </a:fld>
            <a:endParaRPr lang="en-GB">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274" y="1453997"/>
            <a:ext cx="3543759" cy="26578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547" y="4258019"/>
            <a:ext cx="3466641" cy="2599981"/>
          </a:xfrm>
          <a:prstGeom prst="rect">
            <a:avLst/>
          </a:prstGeom>
        </p:spPr>
      </p:pic>
    </p:spTree>
    <p:extLst>
      <p:ext uri="{BB962C8B-B14F-4D97-AF65-F5344CB8AC3E}">
        <p14:creationId xmlns:p14="http://schemas.microsoft.com/office/powerpoint/2010/main" val="4079456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17</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506776" y="550844"/>
            <a:ext cx="11358390" cy="5964710"/>
          </a:xfrm>
          <a:prstGeom prst="rect">
            <a:avLst/>
          </a:prstGeom>
        </p:spPr>
        <p:txBody>
          <a:bodyPr wrap="square">
            <a:spAutoFit/>
          </a:bodyPr>
          <a:lstStyle/>
          <a:p>
            <a:pPr>
              <a:lnSpc>
                <a:spcPct val="120000"/>
              </a:lnSpc>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3:</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will begin to use empty number lines to support calculations</a:t>
            </a:r>
            <a:r>
              <a:rPr lang="en-GB" sz="4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a:t>
            </a:r>
          </a:p>
          <a:p>
            <a:pPr marL="685800" indent="-685800">
              <a:lnSpc>
                <a:spcPct val="120000"/>
              </a:lnSpc>
              <a:buFont typeface="Arial" panose="020B0604020202020204" pitchFamily="34" charset="0"/>
              <a:buChar char="•"/>
            </a:pPr>
            <a:r>
              <a:rPr lang="en-GB" sz="4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First </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counting back in ones</a:t>
            </a:r>
            <a:endParaRPr lang="en-GB" sz="4400" kern="1400" dirty="0">
              <a:solidFill>
                <a:srgbClr val="000000"/>
              </a:solidFill>
              <a:ea typeface="Times New Roman" panose="02020603050405020304" pitchFamily="18" charset="0"/>
              <a:cs typeface="Times New Roman" panose="02020603050405020304" pitchFamily="18" charset="0"/>
            </a:endParaRPr>
          </a:p>
          <a:p>
            <a:pPr marL="685800" indent="-685800">
              <a:lnSpc>
                <a:spcPct val="120000"/>
              </a:lnSpc>
              <a:buFont typeface="Arial" panose="020B0604020202020204" pitchFamily="34" charset="0"/>
              <a:buChar char="•"/>
            </a:pPr>
            <a:r>
              <a:rPr lang="en-GB" sz="4400" kern="1400" dirty="0">
                <a:solidFill>
                  <a:srgbClr val="000000"/>
                </a:solidFill>
                <a:latin typeface="Cambria" panose="02040503050406030204" pitchFamily="18" charset="0"/>
                <a:ea typeface="Times New Roman" panose="02020603050405020304" pitchFamily="18" charset="0"/>
                <a:cs typeface="Cambria" panose="02040503050406030204" pitchFamily="18" charset="0"/>
              </a:rPr>
              <a:t> </a:t>
            </a:r>
            <a:r>
              <a:rPr lang="en-GB" sz="4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Then </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counting back in tens and ones</a:t>
            </a:r>
            <a:endParaRPr lang="en-GB" sz="4400" kern="1400" dirty="0">
              <a:solidFill>
                <a:srgbClr val="000000"/>
              </a:solidFill>
              <a:ea typeface="Times New Roman" panose="02020603050405020304" pitchFamily="18" charset="0"/>
              <a:cs typeface="Times New Roman" panose="02020603050405020304" pitchFamily="18" charset="0"/>
            </a:endParaRPr>
          </a:p>
          <a:p>
            <a:pPr marL="685800" indent="-685800">
              <a:lnSpc>
                <a:spcPct val="120000"/>
              </a:lnSpc>
              <a:buFont typeface="Arial" panose="020B0604020202020204" pitchFamily="34" charset="0"/>
              <a:buChar char="•"/>
            </a:pP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Followed by subtracting the tens in one jump and the units in one </a:t>
            </a:r>
            <a:r>
              <a:rPr lang="en-GB" sz="4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jump.</a:t>
            </a:r>
            <a:endParaRPr lang="en-GB" sz="4400" kern="1400" dirty="0">
              <a:solidFill>
                <a:srgbClr val="000000"/>
              </a:solidFill>
              <a:ea typeface="Times New Roman" panose="02020603050405020304" pitchFamily="18" charset="0"/>
              <a:cs typeface="Times New Roman" panose="02020603050405020304" pitchFamily="18" charset="0"/>
            </a:endParaRPr>
          </a:p>
          <a:p>
            <a:pPr>
              <a:lnSpc>
                <a:spcPct val="120000"/>
              </a:lnSpc>
            </a:pPr>
            <a:endParaRPr lang="en-GB" sz="5400" kern="14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68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18</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Rectangle 7"/>
          <p:cNvSpPr/>
          <p:nvPr/>
        </p:nvSpPr>
        <p:spPr>
          <a:xfrm>
            <a:off x="396607" y="352540"/>
            <a:ext cx="11707763" cy="6001643"/>
          </a:xfrm>
          <a:prstGeom prst="rect">
            <a:avLst/>
          </a:prstGeom>
        </p:spPr>
        <p:txBody>
          <a:bodyPr wrap="square">
            <a:spAutoFit/>
          </a:bodyPr>
          <a:lstStyle/>
          <a:p>
            <a:pPr>
              <a:lnSpc>
                <a:spcPct val="120000"/>
              </a:lnSpc>
            </a:pPr>
            <a:r>
              <a:rPr lang="en-GB" sz="40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4:</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are taught an alternative method for solving subtraction calculations where they need to ’find the difference’. Children count on from the smaller number to the larger number. </a:t>
            </a:r>
            <a:endPar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endParaRPr>
          </a:p>
          <a:p>
            <a:pPr marL="571500" indent="-571500">
              <a:lnSpc>
                <a:spcPct val="120000"/>
              </a:lnSpc>
              <a:buFont typeface="Arial" panose="020B0604020202020204" pitchFamily="34" charset="0"/>
              <a:buChar char="•"/>
            </a:pP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First using objects and counting on in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ones (including money)</a:t>
            </a:r>
            <a:endParaRPr lang="en-GB" sz="2400" kern="1400" dirty="0">
              <a:solidFill>
                <a:srgbClr val="000000"/>
              </a:solidFill>
              <a:ea typeface="Times New Roman" panose="02020603050405020304" pitchFamily="18" charset="0"/>
              <a:cs typeface="Times New Roman" panose="02020603050405020304" pitchFamily="18" charset="0"/>
            </a:endParaRPr>
          </a:p>
          <a:p>
            <a:pPr marL="571500" indent="-571500">
              <a:lnSpc>
                <a:spcPct val="120000"/>
              </a:lnSpc>
              <a:buFont typeface="Arial" panose="020B0604020202020204" pitchFamily="34" charset="0"/>
              <a:buChar char="•"/>
            </a:pP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Then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using a bead string or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number line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and counting in tens and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ones.</a:t>
            </a:r>
            <a:endParaRPr lang="en-GB" sz="2400" kern="1400" dirty="0">
              <a:solidFill>
                <a:srgbClr val="000000"/>
              </a:solidFill>
              <a:ea typeface="Times New Roman" panose="02020603050405020304" pitchFamily="18" charset="0"/>
              <a:cs typeface="Times New Roman" panose="02020603050405020304" pitchFamily="18" charset="0"/>
            </a:endParaRPr>
          </a:p>
          <a:p>
            <a:pPr>
              <a:lnSpc>
                <a:spcPct val="120000"/>
              </a:lnSpc>
            </a:pPr>
            <a:endParaRPr lang="en-GB" sz="4000" kern="14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61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NTPreCursivefk" panose="03000400000000000000" pitchFamily="66" charset="0"/>
              </a:rPr>
              <a:t>Examples</a:t>
            </a:r>
            <a:endParaRPr lang="en-GB" sz="6000" dirty="0">
              <a:latin typeface="NTPreCursivefk" panose="03000400000000000000" pitchFamily="66"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92575"/>
            <a:ext cx="3976873" cy="2982655"/>
          </a:xfrm>
        </p:spPr>
      </p:pic>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19</a:t>
            </a:fld>
            <a:endParaRPr lang="en-GB">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971" y="1690688"/>
            <a:ext cx="4535277" cy="3401458"/>
          </a:xfrm>
          <a:prstGeom prst="rect">
            <a:avLst/>
          </a:prstGeom>
        </p:spPr>
      </p:pic>
    </p:spTree>
    <p:extLst>
      <p:ext uri="{BB962C8B-B14F-4D97-AF65-F5344CB8AC3E}">
        <p14:creationId xmlns:p14="http://schemas.microsoft.com/office/powerpoint/2010/main" val="2606687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5400" dirty="0" smtClean="0">
                <a:latin typeface="NTPreCursivef" panose="03000400000000000000" pitchFamily="66" charset="0"/>
              </a:rPr>
              <a:t>Welcome to Parents Do Maths</a:t>
            </a:r>
            <a:endParaRPr lang="en-GB" sz="5400" dirty="0">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2</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049" y="5092188"/>
            <a:ext cx="1859729" cy="1542804"/>
          </a:xfrm>
          <a:prstGeom prst="rect">
            <a:avLst/>
          </a:prstGeom>
        </p:spPr>
      </p:pic>
      <p:sp>
        <p:nvSpPr>
          <p:cNvPr id="3" name="Content Placeholder 2"/>
          <p:cNvSpPr>
            <a:spLocks noGrp="1"/>
          </p:cNvSpPr>
          <p:nvPr>
            <p:ph idx="1"/>
          </p:nvPr>
        </p:nvSpPr>
        <p:spPr>
          <a:xfrm>
            <a:off x="160020" y="1402397"/>
            <a:ext cx="11727180" cy="4351338"/>
          </a:xfrm>
        </p:spPr>
        <p:txBody>
          <a:bodyPr>
            <a:noAutofit/>
          </a:bodyPr>
          <a:lstStyle/>
          <a:p>
            <a:r>
              <a:rPr lang="en-GB" sz="3400" dirty="0" smtClean="0">
                <a:latin typeface="NTPreCursivefk" panose="03000400000000000000" pitchFamily="66" charset="0"/>
              </a:rPr>
              <a:t>Our calculation policy aims </a:t>
            </a:r>
            <a:r>
              <a:rPr lang="en-GB" sz="3400" dirty="0">
                <a:latin typeface="NTPreCursivefk" panose="03000400000000000000" pitchFamily="66" charset="0"/>
              </a:rPr>
              <a:t>to ensure that all pupils are supported to:</a:t>
            </a:r>
          </a:p>
          <a:p>
            <a:r>
              <a:rPr lang="en-GB" sz="3400" dirty="0" smtClean="0">
                <a:latin typeface="NTPreCursivefk" panose="03000400000000000000" pitchFamily="66" charset="0"/>
              </a:rPr>
              <a:t>Understand </a:t>
            </a:r>
            <a:r>
              <a:rPr lang="en-GB" sz="3400" dirty="0">
                <a:latin typeface="NTPreCursivefk" panose="03000400000000000000" pitchFamily="66" charset="0"/>
              </a:rPr>
              <a:t>the key principles of mathematics, enabling them to become </a:t>
            </a:r>
            <a:r>
              <a:rPr lang="en-GB" sz="3400" u="sng" dirty="0">
                <a:latin typeface="NTPreCursivefk" panose="03000400000000000000" pitchFamily="66" charset="0"/>
              </a:rPr>
              <a:t>fluent</a:t>
            </a:r>
            <a:r>
              <a:rPr lang="en-GB" sz="3400" dirty="0">
                <a:latin typeface="NTPreCursivefk" panose="03000400000000000000" pitchFamily="66" charset="0"/>
              </a:rPr>
              <a:t> in basic mental and written methods. </a:t>
            </a:r>
          </a:p>
          <a:p>
            <a:r>
              <a:rPr lang="en-GB" sz="3400" dirty="0" smtClean="0">
                <a:latin typeface="NTPreCursivefk" panose="03000400000000000000" pitchFamily="66" charset="0"/>
              </a:rPr>
              <a:t>Apply </a:t>
            </a:r>
            <a:r>
              <a:rPr lang="en-GB" sz="3400" dirty="0">
                <a:latin typeface="NTPreCursivefk" panose="03000400000000000000" pitchFamily="66" charset="0"/>
              </a:rPr>
              <a:t>their knowledge of mathematics to understand and </a:t>
            </a:r>
            <a:r>
              <a:rPr lang="en-GB" sz="3400" u="sng" dirty="0">
                <a:latin typeface="NTPreCursivefk" panose="03000400000000000000" pitchFamily="66" charset="0"/>
              </a:rPr>
              <a:t>solve problems</a:t>
            </a:r>
            <a:r>
              <a:rPr lang="en-GB" sz="3400" dirty="0">
                <a:latin typeface="NTPreCursivefk" panose="03000400000000000000" pitchFamily="66" charset="0"/>
              </a:rPr>
              <a:t>, including realistic “real world” problems that they may not be familiar with</a:t>
            </a:r>
            <a:r>
              <a:rPr lang="en-GB" sz="3400" dirty="0" smtClean="0">
                <a:latin typeface="NTPreCursivefk" panose="03000400000000000000" pitchFamily="66" charset="0"/>
              </a:rPr>
              <a:t>.</a:t>
            </a:r>
            <a:endParaRPr lang="en-GB" sz="3400" dirty="0">
              <a:latin typeface="NTPreCursivefk" panose="03000400000000000000" pitchFamily="66" charset="0"/>
            </a:endParaRPr>
          </a:p>
          <a:p>
            <a:r>
              <a:rPr lang="en-GB" sz="3400" dirty="0" smtClean="0">
                <a:latin typeface="NTPreCursivefk" panose="03000400000000000000" pitchFamily="66" charset="0"/>
              </a:rPr>
              <a:t>Can </a:t>
            </a:r>
            <a:r>
              <a:rPr lang="en-GB" sz="3400" dirty="0">
                <a:latin typeface="NTPreCursivefk" panose="03000400000000000000" pitchFamily="66" charset="0"/>
              </a:rPr>
              <a:t>use </a:t>
            </a:r>
            <a:r>
              <a:rPr lang="en-GB" sz="3400" u="sng" dirty="0">
                <a:latin typeface="NTPreCursivefk" panose="03000400000000000000" pitchFamily="66" charset="0"/>
              </a:rPr>
              <a:t>mathematical reasoning</a:t>
            </a:r>
            <a:r>
              <a:rPr lang="en-GB" sz="3400" dirty="0">
                <a:latin typeface="NTPreCursivefk" panose="03000400000000000000" pitchFamily="66" charset="0"/>
              </a:rPr>
              <a:t>, exploring ideas and following a line of enquiry to present  reasonable arguments and </a:t>
            </a:r>
            <a:r>
              <a:rPr lang="en-GB" sz="3400" dirty="0" smtClean="0">
                <a:latin typeface="NTPreCursivefk" panose="03000400000000000000" pitchFamily="66" charset="0"/>
              </a:rPr>
              <a:t>mathematical proof</a:t>
            </a:r>
            <a:r>
              <a:rPr lang="en-GB" sz="3400" dirty="0">
                <a:latin typeface="NTPreCursivefk" panose="03000400000000000000" pitchFamily="66" charset="0"/>
              </a:rPr>
              <a:t>. </a:t>
            </a:r>
            <a:endParaRPr lang="en-GB" sz="3400" dirty="0" smtClean="0">
              <a:latin typeface="NTPreCursivefk" panose="03000400000000000000" pitchFamily="66" charset="0"/>
            </a:endParaRPr>
          </a:p>
        </p:txBody>
      </p:sp>
      <p:sp>
        <p:nvSpPr>
          <p:cNvPr id="11"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2</a:t>
            </a:r>
            <a:endParaRPr lang="en-GB" sz="2000" dirty="0">
              <a:solidFill>
                <a:srgbClr val="4472C4"/>
              </a:solidFill>
              <a:latin typeface="NTPreCursivefk" panose="03000400000000000000" pitchFamily="66" charset="0"/>
            </a:endParaRPr>
          </a:p>
        </p:txBody>
      </p:sp>
    </p:spTree>
    <p:extLst>
      <p:ext uri="{BB962C8B-B14F-4D97-AF65-F5344CB8AC3E}">
        <p14:creationId xmlns:p14="http://schemas.microsoft.com/office/powerpoint/2010/main" val="441218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20</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731520" y="313823"/>
            <a:ext cx="10722543" cy="7429726"/>
          </a:xfrm>
          <a:prstGeom prst="rect">
            <a:avLst/>
          </a:prstGeom>
          <a:noFill/>
        </p:spPr>
        <p:txBody>
          <a:bodyPr wrap="square" rtlCol="0">
            <a:spAutoFit/>
          </a:bodyPr>
          <a:lstStyle/>
          <a:p>
            <a:endParaRPr lang="en-US" sz="2800" u="sng" dirty="0">
              <a:solidFill>
                <a:prstClr val="black"/>
              </a:solidFill>
              <a:latin typeface="NTPreCursivefk" panose="03000400000000000000" pitchFamily="66" charset="0"/>
            </a:endParaRPr>
          </a:p>
          <a:p>
            <a:pPr>
              <a:lnSpc>
                <a:spcPct val="120000"/>
              </a:lnSpc>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5: </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Children use the column method for subtraction involving numbers that do not require regrouping</a:t>
            </a:r>
            <a:r>
              <a:rPr lang="en-GB" sz="4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a:t>
            </a:r>
          </a:p>
          <a:p>
            <a:pPr marL="457200" indent="-457200">
              <a:lnSpc>
                <a:spcPct val="120000"/>
              </a:lnSpc>
              <a:buFont typeface="Arial" panose="020B0604020202020204" pitchFamily="34" charset="0"/>
              <a:buChar char="•"/>
            </a:pPr>
            <a:r>
              <a:rPr lang="en-GB" sz="32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First using objects to represent amounts</a:t>
            </a:r>
            <a:endParaRPr lang="en-GB" sz="3200" kern="1400" dirty="0">
              <a:solidFill>
                <a:srgbClr val="000000"/>
              </a:solidFill>
              <a:ea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pitchFamily="34" charset="0"/>
              <a:buChar char="•"/>
            </a:pPr>
            <a:r>
              <a:rPr lang="en-GB" sz="32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Then </a:t>
            </a:r>
            <a:r>
              <a:rPr lang="en-GB" sz="32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arranging numbers using their place value </a:t>
            </a:r>
            <a:r>
              <a:rPr lang="en-GB" sz="32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knowledge</a:t>
            </a:r>
            <a:endParaRPr lang="en-GB" sz="3200" kern="1400" dirty="0">
              <a:solidFill>
                <a:srgbClr val="000000"/>
              </a:solidFill>
              <a:ea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pitchFamily="34" charset="0"/>
              <a:buChar char="•"/>
            </a:pPr>
            <a:r>
              <a:rPr lang="en-GB" sz="32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Next </a:t>
            </a:r>
            <a:r>
              <a:rPr lang="en-GB" sz="32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recording this representation</a:t>
            </a:r>
            <a:endParaRPr lang="en-GB" sz="3200" kern="1400" dirty="0">
              <a:solidFill>
                <a:srgbClr val="000000"/>
              </a:solidFill>
              <a:ea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pitchFamily="34" charset="0"/>
              <a:buChar char="•"/>
            </a:pPr>
            <a:r>
              <a:rPr lang="en-GB" sz="32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Followed </a:t>
            </a:r>
            <a:r>
              <a:rPr lang="en-GB" sz="32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by developing a consistent method of laying out a calculation</a:t>
            </a:r>
            <a:endParaRPr lang="en-GB" sz="3200" kern="1400" dirty="0">
              <a:solidFill>
                <a:srgbClr val="000000"/>
              </a:solidFill>
              <a:ea typeface="Times New Roman" panose="02020603050405020304" pitchFamily="18" charset="0"/>
              <a:cs typeface="Times New Roman" panose="02020603050405020304" pitchFamily="18" charset="0"/>
            </a:endParaRPr>
          </a:p>
          <a:p>
            <a:pPr>
              <a:lnSpc>
                <a:spcPct val="120000"/>
              </a:lnSpc>
            </a:pPr>
            <a:endParaRPr lang="en-GB" sz="4400" kern="1400" dirty="0">
              <a:solidFill>
                <a:srgbClr val="000000"/>
              </a:solidFill>
              <a:ea typeface="Times New Roman" panose="02020603050405020304" pitchFamily="18" charset="0"/>
              <a:cs typeface="Times New Roman" panose="02020603050405020304" pitchFamily="18" charset="0"/>
            </a:endParaRPr>
          </a:p>
          <a:p>
            <a:endParaRPr lang="en-GB" sz="2800" u="sng" dirty="0">
              <a:solidFill>
                <a:prstClr val="black"/>
              </a:solidFill>
              <a:latin typeface="NTPreCursivefk" panose="03000400000000000000" pitchFamily="66" charset="0"/>
            </a:endParaRPr>
          </a:p>
          <a:p>
            <a:pPr algn="ctr"/>
            <a:r>
              <a:rPr lang="en-GB" sz="2800" u="sng" dirty="0" smtClean="0">
                <a:solidFill>
                  <a:prstClr val="black"/>
                </a:solidFill>
                <a:latin typeface="NTPreCursivefk" panose="03000400000000000000" pitchFamily="66" charset="0"/>
              </a:rPr>
              <a:t> </a:t>
            </a:r>
          </a:p>
          <a:p>
            <a:pPr algn="ctr"/>
            <a:endParaRPr lang="en-GB" sz="2800" u="sng"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1298157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NTPreCursivefk" panose="03000400000000000000" pitchFamily="66" charset="0"/>
              </a:rPr>
              <a:t>Examples</a:t>
            </a:r>
            <a:endParaRPr lang="en-GB" sz="6000" dirty="0">
              <a:latin typeface="NTPreCursivefk" panose="03000400000000000000" pitchFamily="66"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3245" y="1690688"/>
            <a:ext cx="4106155" cy="3079616"/>
          </a:xfrm>
        </p:spPr>
      </p:pic>
      <p:sp>
        <p:nvSpPr>
          <p:cNvPr id="4" name="Slide Number Placeholder 3"/>
          <p:cNvSpPr>
            <a:spLocks noGrp="1"/>
          </p:cNvSpPr>
          <p:nvPr>
            <p:ph type="sldNum" sz="quarter" idx="12"/>
          </p:nvPr>
        </p:nvSpPr>
        <p:spPr/>
        <p:txBody>
          <a:bodyPr/>
          <a:lstStyle/>
          <a:p>
            <a:fld id="{80538529-B787-4A53-BE75-2E681EB73EF4}" type="slidenum">
              <a:rPr lang="en-GB" smtClean="0">
                <a:solidFill>
                  <a:prstClr val="black">
                    <a:tint val="75000"/>
                  </a:prstClr>
                </a:solidFill>
              </a:rPr>
              <a:pPr/>
              <a:t>21</a:t>
            </a:fld>
            <a:endParaRPr lang="en-GB">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445" y="1553379"/>
            <a:ext cx="3160234" cy="4213645"/>
          </a:xfrm>
          <a:prstGeom prst="rect">
            <a:avLst/>
          </a:prstGeom>
        </p:spPr>
      </p:pic>
    </p:spTree>
    <p:extLst>
      <p:ext uri="{BB962C8B-B14F-4D97-AF65-F5344CB8AC3E}">
        <p14:creationId xmlns:p14="http://schemas.microsoft.com/office/powerpoint/2010/main" val="2609439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22</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160019" y="319488"/>
            <a:ext cx="11760231" cy="5232202"/>
          </a:xfrm>
          <a:prstGeom prst="rect">
            <a:avLst/>
          </a:prstGeom>
        </p:spPr>
        <p:txBody>
          <a:bodyPr wrap="square">
            <a:spAutoFit/>
          </a:bodyPr>
          <a:lstStyle/>
          <a:p>
            <a:pPr>
              <a:lnSpc>
                <a:spcPct val="120000"/>
              </a:lnSpc>
            </a:pPr>
            <a:r>
              <a:rPr lang="en-GB" sz="40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6: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Children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use the column method for subtraction involving numbers that require regrouping. </a:t>
            </a:r>
            <a:endParaRPr lang="en-GB" sz="4000" kern="1400" dirty="0">
              <a:solidFill>
                <a:srgbClr val="000000"/>
              </a:solidFill>
              <a:ea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pitchFamily="34" charset="0"/>
              <a:buChar char="•"/>
            </a:pPr>
            <a:r>
              <a:rPr lang="en-GB" sz="4000" kern="1400" dirty="0">
                <a:solidFill>
                  <a:srgbClr val="000000"/>
                </a:solidFill>
                <a:latin typeface="Cambria" panose="02040503050406030204" pitchFamily="18" charset="0"/>
                <a:ea typeface="Times New Roman" panose="02020603050405020304" pitchFamily="18" charset="0"/>
                <a:cs typeface="Cambria" panose="02040503050406030204" pitchFamily="18" charset="0"/>
              </a:rPr>
              <a:t>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First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using objects to represent the regrouping of a number</a:t>
            </a:r>
            <a:endParaRPr lang="en-GB" sz="4000" kern="1400" dirty="0">
              <a:solidFill>
                <a:srgbClr val="000000"/>
              </a:solidFill>
              <a:ea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pitchFamily="34" charset="0"/>
              <a:buChar char="•"/>
            </a:pPr>
            <a:r>
              <a:rPr lang="en-GB" sz="4000" kern="1400" dirty="0">
                <a:solidFill>
                  <a:srgbClr val="000000"/>
                </a:solidFill>
                <a:latin typeface="Cambria" panose="02040503050406030204" pitchFamily="18" charset="0"/>
                <a:ea typeface="Times New Roman" panose="02020603050405020304" pitchFamily="18" charset="0"/>
                <a:cs typeface="Cambria" panose="02040503050406030204" pitchFamily="18" charset="0"/>
              </a:rPr>
              <a:t>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Then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recording this representation</a:t>
            </a:r>
            <a:endParaRPr lang="en-GB" sz="4000" kern="1400" dirty="0">
              <a:solidFill>
                <a:srgbClr val="000000"/>
              </a:solidFill>
              <a:ea typeface="Times New Roman" panose="02020603050405020304" pitchFamily="18" charset="0"/>
              <a:cs typeface="Times New Roman" panose="02020603050405020304" pitchFamily="18" charset="0"/>
            </a:endParaRPr>
          </a:p>
          <a:p>
            <a:pPr marL="457200" indent="-457200">
              <a:lnSpc>
                <a:spcPct val="120000"/>
              </a:lnSpc>
              <a:buFont typeface="Arial" panose="020B0604020202020204" pitchFamily="34" charset="0"/>
              <a:buChar char="•"/>
            </a:pPr>
            <a:r>
              <a:rPr lang="en-GB" sz="4000" kern="1400" dirty="0">
                <a:solidFill>
                  <a:srgbClr val="000000"/>
                </a:solidFill>
                <a:latin typeface="Cambria" panose="02040503050406030204" pitchFamily="18" charset="0"/>
                <a:ea typeface="Times New Roman" panose="02020603050405020304" pitchFamily="18" charset="0"/>
                <a:cs typeface="Cambria" panose="02040503050406030204" pitchFamily="18" charset="0"/>
              </a:rPr>
              <a:t>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This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is followed by developing a consistent method of laying out a calculation, </a:t>
            </a:r>
            <a:r>
              <a:rPr lang="en-GB" sz="4000"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preparing the groundwork for more formal methods of calculation.</a:t>
            </a:r>
            <a:endParaRPr lang="en-GB" sz="4000" kern="14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818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23</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440675" y="330506"/>
            <a:ext cx="11027884" cy="5189113"/>
          </a:xfrm>
          <a:prstGeom prst="rect">
            <a:avLst/>
          </a:prstGeom>
          <a:noFill/>
        </p:spPr>
        <p:txBody>
          <a:bodyPr wrap="square" rtlCol="0">
            <a:spAutoFit/>
          </a:bodyPr>
          <a:lstStyle/>
          <a:p>
            <a:pPr>
              <a:lnSpc>
                <a:spcPct val="120000"/>
              </a:lnSpc>
            </a:pPr>
            <a:r>
              <a:rPr lang="en-GB" sz="36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a:t>
            </a:r>
            <a:r>
              <a:rPr lang="en-GB" sz="3600" u="sng"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6 continued: </a:t>
            </a:r>
            <a:r>
              <a:rPr lang="en-GB" sz="36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Children </a:t>
            </a:r>
            <a:r>
              <a:rPr lang="en-GB" sz="36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should extend the regrouping method to numbers with decimals in a range of contexts e.g. money and measurement</a:t>
            </a:r>
            <a:endParaRPr lang="en-GB" sz="3600" kern="1400" dirty="0">
              <a:solidFill>
                <a:srgbClr val="000000"/>
              </a:solidFill>
              <a:ea typeface="Times New Roman" panose="02020603050405020304" pitchFamily="18" charset="0"/>
              <a:cs typeface="Times New Roman" panose="02020603050405020304" pitchFamily="18" charset="0"/>
            </a:endParaRPr>
          </a:p>
          <a:p>
            <a:pPr>
              <a:lnSpc>
                <a:spcPct val="120000"/>
              </a:lnSpc>
            </a:pPr>
            <a:r>
              <a:rPr lang="en-GB" sz="28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endParaRPr lang="en-GB" sz="2800" kern="1400" dirty="0">
              <a:solidFill>
                <a:srgbClr val="000000"/>
              </a:solidFill>
              <a:ea typeface="Times New Roman" panose="02020603050405020304" pitchFamily="18" charset="0"/>
              <a:cs typeface="Times New Roman" panose="02020603050405020304" pitchFamily="18" charset="0"/>
            </a:endParaRPr>
          </a:p>
          <a:p>
            <a:pPr>
              <a:lnSpc>
                <a:spcPct val="120000"/>
              </a:lnSpc>
            </a:pPr>
            <a:r>
              <a:rPr lang="en-GB" sz="2800" i="1"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At this point, as with addition, place value knowledge it vital. Children need to understand that decimal points should line up under each other in column calculations, particularly when adding or subtracting mixed amounts, e.g.  £3.59 + 78p</a:t>
            </a:r>
            <a:r>
              <a:rPr lang="en-GB" sz="28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2800" i="1"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To achieve this, </a:t>
            </a:r>
            <a:r>
              <a:rPr lang="en-GB" sz="28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a:t>
            </a:r>
            <a:r>
              <a:rPr lang="en-GB" sz="2800" i="1"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hildren need the flexibility of thinking to recognise and understand that 79p is actually a decimal of whole pounds - £ 0.79. </a:t>
            </a:r>
            <a:endParaRPr lang="en-GB" sz="2800" kern="14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884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24</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Rectangle 1"/>
          <p:cNvSpPr/>
          <p:nvPr/>
        </p:nvSpPr>
        <p:spPr>
          <a:xfrm>
            <a:off x="160020" y="210923"/>
            <a:ext cx="11836362" cy="6666440"/>
          </a:xfrm>
          <a:prstGeom prst="rect">
            <a:avLst/>
          </a:prstGeom>
        </p:spPr>
        <p:txBody>
          <a:bodyPr wrap="square">
            <a:spAutoFit/>
          </a:bodyPr>
          <a:lstStyle/>
          <a:p>
            <a:pPr>
              <a:lnSpc>
                <a:spcPct val="120000"/>
              </a:lnSpc>
            </a:pPr>
            <a:r>
              <a:rPr lang="en-GB" sz="4800" u="sng"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Stage 7:</a:t>
            </a:r>
            <a:r>
              <a:rPr lang="en-GB" sz="4800"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4400"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Compact column method of </a:t>
            </a:r>
            <a:r>
              <a:rPr lang="en-GB" sz="4400" kern="1400" dirty="0" smtClean="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subtraction.</a:t>
            </a:r>
          </a:p>
          <a:p>
            <a:pPr>
              <a:lnSpc>
                <a:spcPct val="120000"/>
              </a:lnSpc>
            </a:pPr>
            <a:r>
              <a:rPr lang="en-GB" sz="4400" kern="1400" dirty="0" smtClean="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The children’s place value knowledge is at a point where they can begin to make the process more compact and therefore more efficient.</a:t>
            </a:r>
          </a:p>
          <a:p>
            <a:pPr>
              <a:lnSpc>
                <a:spcPct val="120000"/>
              </a:lnSpc>
            </a:pPr>
            <a:r>
              <a:rPr lang="en-GB" sz="4400" kern="1400" dirty="0" smtClean="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This is then used in a variety of different contexts, and by presenting the calculations in a number of different ways. For example: </a:t>
            </a:r>
            <a:r>
              <a:rPr lang="en-GB" sz="4400" kern="1400" dirty="0" smtClean="0">
                <a:solidFill>
                  <a:srgbClr val="FF0000"/>
                </a:solidFill>
                <a:latin typeface="NTPreCursivefk" panose="03000400000000000000" pitchFamily="66" charset="0"/>
                <a:ea typeface="Times New Roman" panose="02020603050405020304" pitchFamily="18" charset="0"/>
                <a:cs typeface="Times New Roman" panose="02020603050405020304" pitchFamily="18" charset="0"/>
              </a:rPr>
              <a:t>1549 – 901 =  or 1549 = 648 + ???</a:t>
            </a:r>
          </a:p>
          <a:p>
            <a:pPr>
              <a:lnSpc>
                <a:spcPct val="120000"/>
              </a:lnSpc>
            </a:pPr>
            <a:endParaRPr lang="en-GB" sz="4400" kern="14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579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25</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412719" y="374186"/>
            <a:ext cx="10485467" cy="4493538"/>
          </a:xfrm>
          <a:prstGeom prst="rect">
            <a:avLst/>
          </a:prstGeom>
          <a:noFill/>
        </p:spPr>
        <p:txBody>
          <a:bodyPr wrap="square" rtlCol="0">
            <a:spAutoFit/>
          </a:bodyPr>
          <a:lstStyle/>
          <a:p>
            <a:pPr algn="ctr"/>
            <a:r>
              <a:rPr lang="en-GB" sz="5400" b="1" dirty="0" smtClean="0">
                <a:solidFill>
                  <a:prstClr val="black"/>
                </a:solidFill>
                <a:latin typeface="NTPreCursivefk" panose="03000400000000000000" pitchFamily="66" charset="0"/>
              </a:rPr>
              <a:t>Multiplication</a:t>
            </a:r>
          </a:p>
          <a:p>
            <a:endParaRPr lang="en-GB" sz="3200" dirty="0">
              <a:solidFill>
                <a:prstClr val="black"/>
              </a:solidFill>
              <a:latin typeface="NTPreCursivefk" panose="03000400000000000000" pitchFamily="66" charset="0"/>
            </a:endParaRP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Before we start …</a:t>
            </a:r>
          </a:p>
          <a:p>
            <a:pPr marL="457200" indent="-457200">
              <a:buFont typeface="Arial" panose="020B0604020202020204" pitchFamily="34" charset="0"/>
              <a:buChar char="•"/>
            </a:pPr>
            <a:endParaRPr lang="en-GB" sz="4000" dirty="0">
              <a:solidFill>
                <a:prstClr val="black"/>
              </a:solidFill>
              <a:latin typeface="NTPreCursivefk" panose="03000400000000000000" pitchFamily="66" charset="0"/>
            </a:endParaRP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Key knowledge and skills:</a:t>
            </a: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Developing use of multiplication tables –</a:t>
            </a: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Expectations</a:t>
            </a:r>
            <a:endParaRPr lang="en-GB" sz="40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1495402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26</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412720" y="374186"/>
            <a:ext cx="7145026" cy="5755422"/>
          </a:xfrm>
          <a:prstGeom prst="rect">
            <a:avLst/>
          </a:prstGeom>
          <a:noFill/>
        </p:spPr>
        <p:txBody>
          <a:bodyPr wrap="square" rtlCol="0">
            <a:spAutoFit/>
          </a:bodyPr>
          <a:lstStyle/>
          <a:p>
            <a:pPr algn="ctr"/>
            <a:r>
              <a:rPr lang="en-GB" sz="4800" b="1" dirty="0" smtClean="0">
                <a:solidFill>
                  <a:prstClr val="black"/>
                </a:solidFill>
                <a:latin typeface="NTPreCursivefk" panose="03000400000000000000" pitchFamily="66" charset="0"/>
              </a:rPr>
              <a:t>Multiplication</a:t>
            </a:r>
            <a:endParaRPr lang="en-GB" sz="3200" dirty="0">
              <a:solidFill>
                <a:prstClr val="black"/>
              </a:solidFill>
              <a:latin typeface="NTPreCursivefk" panose="03000400000000000000" pitchFamily="66" charset="0"/>
            </a:endParaRPr>
          </a:p>
          <a:p>
            <a:r>
              <a:rPr lang="en-GB" sz="3600" u="sng" dirty="0" smtClean="0">
                <a:solidFill>
                  <a:prstClr val="black"/>
                </a:solidFill>
                <a:latin typeface="NTPreCursivefk" panose="03000400000000000000" pitchFamily="66" charset="0"/>
              </a:rPr>
              <a:t>Stage 1</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Children will use their counting skills to count objects that are in groups of two, five and ten.</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If I have two groups of two objects – how many do I have in total?</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Key vocabulary – altogether, groups of, lots of, how many, total</a:t>
            </a:r>
          </a:p>
          <a:p>
            <a:endParaRPr lang="en-GB" sz="3200" dirty="0">
              <a:solidFill>
                <a:srgbClr val="FF0000"/>
              </a:solidFill>
              <a:latin typeface="NTPreCursivefk" panose="03000400000000000000"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4316" y="2343953"/>
            <a:ext cx="3936010" cy="2684719"/>
          </a:xfrm>
          <a:prstGeom prst="rect">
            <a:avLst/>
          </a:prstGeom>
        </p:spPr>
      </p:pic>
    </p:spTree>
    <p:extLst>
      <p:ext uri="{BB962C8B-B14F-4D97-AF65-F5344CB8AC3E}">
        <p14:creationId xmlns:p14="http://schemas.microsoft.com/office/powerpoint/2010/main" val="32500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27</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445770" y="143768"/>
            <a:ext cx="10485467" cy="5816977"/>
          </a:xfrm>
          <a:prstGeom prst="rect">
            <a:avLst/>
          </a:prstGeom>
          <a:noFill/>
        </p:spPr>
        <p:txBody>
          <a:bodyPr wrap="square" rtlCol="0">
            <a:spAutoFit/>
          </a:bodyPr>
          <a:lstStyle/>
          <a:p>
            <a:pPr algn="ctr"/>
            <a:r>
              <a:rPr lang="en-GB" sz="4800" b="1" dirty="0" smtClean="0">
                <a:solidFill>
                  <a:prstClr val="black"/>
                </a:solidFill>
                <a:latin typeface="NTPreCursivefk" panose="03000400000000000000" pitchFamily="66" charset="0"/>
              </a:rPr>
              <a:t>Multiplication</a:t>
            </a:r>
          </a:p>
          <a:p>
            <a:r>
              <a:rPr lang="en-GB" sz="3600" u="sng" dirty="0" smtClean="0">
                <a:solidFill>
                  <a:prstClr val="black"/>
                </a:solidFill>
                <a:latin typeface="NTPreCursivefk" panose="03000400000000000000" pitchFamily="66" charset="0"/>
              </a:rPr>
              <a:t>Stage 2</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Children develop an understanding that multiplication is repeated addition – they can do this using a bead-string, numbered line, or blank number line.</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Children understand – and can demonstrate – that multiplication is commutative: 5 x 3 gives the same answer as 3 x 5. </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Key vocabulary – altogether, groups of, lots of, how many, times, multiply, total</a:t>
            </a:r>
            <a:endParaRPr lang="en-GB" sz="36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1821126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28</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0" y="225533"/>
            <a:ext cx="8189568" cy="6186309"/>
          </a:xfrm>
          <a:prstGeom prst="rect">
            <a:avLst/>
          </a:prstGeom>
          <a:noFill/>
        </p:spPr>
        <p:txBody>
          <a:bodyPr wrap="square" rtlCol="0">
            <a:spAutoFit/>
          </a:bodyPr>
          <a:lstStyle/>
          <a:p>
            <a:pPr algn="ctr"/>
            <a:r>
              <a:rPr lang="en-GB" sz="4000" b="1" dirty="0" smtClean="0">
                <a:solidFill>
                  <a:prstClr val="black"/>
                </a:solidFill>
                <a:latin typeface="NTPreCursivefk" panose="03000400000000000000" pitchFamily="66" charset="0"/>
              </a:rPr>
              <a:t>Multiplication</a:t>
            </a:r>
            <a:endParaRPr lang="en-GB" sz="3200" dirty="0">
              <a:solidFill>
                <a:prstClr val="black"/>
              </a:solidFill>
              <a:latin typeface="NTPreCursivefk" panose="03000400000000000000" pitchFamily="66" charset="0"/>
            </a:endParaRPr>
          </a:p>
          <a:p>
            <a:r>
              <a:rPr lang="en-GB" sz="3600" u="sng" dirty="0" smtClean="0">
                <a:solidFill>
                  <a:prstClr val="black"/>
                </a:solidFill>
                <a:latin typeface="NTPreCursivefk" panose="03000400000000000000" pitchFamily="66" charset="0"/>
              </a:rPr>
              <a:t>Stage 3</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Children can show a multiplication calculation as an “array”. Repeated sets of dots, or squares shows what numbers are multiplied, while the total number of dots, or squares shows the answer of the multiplication. </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Key vocabulary </a:t>
            </a:r>
            <a:r>
              <a:rPr lang="en-GB" sz="3600" dirty="0">
                <a:solidFill>
                  <a:prstClr val="black"/>
                </a:solidFill>
                <a:latin typeface="NTPreCursivefk" panose="03000400000000000000" pitchFamily="66" charset="0"/>
              </a:rPr>
              <a:t>– altogether, groups of, lots of, how many, times, </a:t>
            </a:r>
            <a:r>
              <a:rPr lang="en-GB" sz="3600" dirty="0" smtClean="0">
                <a:solidFill>
                  <a:prstClr val="black"/>
                </a:solidFill>
                <a:latin typeface="NTPreCursivefk" panose="03000400000000000000" pitchFamily="66" charset="0"/>
              </a:rPr>
              <a:t>multiply, multiples, product, total</a:t>
            </a:r>
            <a:endParaRPr lang="en-GB" sz="3600" dirty="0">
              <a:solidFill>
                <a:prstClr val="black"/>
              </a:solidFill>
              <a:latin typeface="NTPreCursivefk" panose="03000400000000000000" pitchFamily="66" charset="0"/>
            </a:endParaRPr>
          </a:p>
          <a:p>
            <a:pPr marL="457200" indent="-457200">
              <a:buFont typeface="Arial" panose="020B0604020202020204" pitchFamily="34" charset="0"/>
              <a:buChar char="•"/>
            </a:pPr>
            <a:endParaRPr lang="en-GB" sz="3200" dirty="0">
              <a:solidFill>
                <a:prstClr val="black"/>
              </a:solidFill>
              <a:latin typeface="NTPreCursivefk" panose="03000400000000000000" pitchFamily="66"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567" y="110769"/>
            <a:ext cx="3801193" cy="3096455"/>
          </a:xfrm>
          <a:prstGeom prst="rect">
            <a:avLst/>
          </a:prstGeom>
        </p:spPr>
      </p:pic>
    </p:spTree>
    <p:extLst>
      <p:ext uri="{BB962C8B-B14F-4D97-AF65-F5344CB8AC3E}">
        <p14:creationId xmlns:p14="http://schemas.microsoft.com/office/powerpoint/2010/main" val="2541148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29</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445770" y="374186"/>
            <a:ext cx="10485467" cy="6186309"/>
          </a:xfrm>
          <a:prstGeom prst="rect">
            <a:avLst/>
          </a:prstGeom>
          <a:noFill/>
        </p:spPr>
        <p:txBody>
          <a:bodyPr wrap="square" rtlCol="0">
            <a:spAutoFit/>
          </a:bodyPr>
          <a:lstStyle/>
          <a:p>
            <a:pPr algn="ctr"/>
            <a:r>
              <a:rPr lang="en-GB" sz="4400" b="1" dirty="0" smtClean="0">
                <a:solidFill>
                  <a:prstClr val="black"/>
                </a:solidFill>
                <a:latin typeface="NTPreCursivefk" panose="03000400000000000000" pitchFamily="66" charset="0"/>
              </a:rPr>
              <a:t>Multiplication</a:t>
            </a:r>
          </a:p>
          <a:p>
            <a:endParaRPr lang="en-GB" sz="3200" dirty="0">
              <a:solidFill>
                <a:prstClr val="black"/>
              </a:solidFill>
              <a:latin typeface="NTPreCursivefk" panose="03000400000000000000" pitchFamily="66" charset="0"/>
            </a:endParaRPr>
          </a:p>
          <a:p>
            <a:r>
              <a:rPr lang="en-GB" sz="3600" u="sng" dirty="0" smtClean="0">
                <a:solidFill>
                  <a:prstClr val="black"/>
                </a:solidFill>
                <a:latin typeface="NTPreCursivefk" panose="03000400000000000000" pitchFamily="66" charset="0"/>
              </a:rPr>
              <a:t>Stage 4</a:t>
            </a:r>
          </a:p>
          <a:p>
            <a:pPr marL="457200" indent="-457200">
              <a:buFont typeface="Arial" panose="020B0604020202020204" pitchFamily="34" charset="0"/>
              <a:buChar char="•"/>
            </a:pPr>
            <a:r>
              <a:rPr lang="en-GB" sz="3600" dirty="0">
                <a:solidFill>
                  <a:prstClr val="black"/>
                </a:solidFill>
                <a:latin typeface="NTPreCursivefk" panose="03000400000000000000" pitchFamily="66" charset="0"/>
              </a:rPr>
              <a:t>Children will continue to use arrays, </a:t>
            </a:r>
            <a:r>
              <a:rPr lang="en-GB" sz="3600" dirty="0" smtClean="0">
                <a:solidFill>
                  <a:prstClr val="black"/>
                </a:solidFill>
                <a:latin typeface="NTPreCursivefk" panose="03000400000000000000" pitchFamily="66" charset="0"/>
              </a:rPr>
              <a:t>and will partition </a:t>
            </a:r>
            <a:r>
              <a:rPr lang="en-GB" sz="3600" dirty="0">
                <a:solidFill>
                  <a:prstClr val="black"/>
                </a:solidFill>
                <a:latin typeface="NTPreCursivefk" panose="03000400000000000000" pitchFamily="66" charset="0"/>
              </a:rPr>
              <a:t>numbers </a:t>
            </a:r>
            <a:r>
              <a:rPr lang="en-GB" sz="3600" dirty="0" smtClean="0">
                <a:solidFill>
                  <a:prstClr val="black"/>
                </a:solidFill>
                <a:latin typeface="NTPreCursivefk" panose="03000400000000000000" pitchFamily="66" charset="0"/>
              </a:rPr>
              <a:t>(where appropriate) </a:t>
            </a:r>
            <a:r>
              <a:rPr lang="en-GB" sz="3600" dirty="0">
                <a:solidFill>
                  <a:prstClr val="black"/>
                </a:solidFill>
                <a:latin typeface="NTPreCursivefk" panose="03000400000000000000" pitchFamily="66" charset="0"/>
              </a:rPr>
              <a:t>to lead into the grid method of multiplication</a:t>
            </a:r>
            <a:r>
              <a:rPr lang="en-GB" sz="3600" dirty="0" smtClean="0">
                <a:solidFill>
                  <a:prstClr val="black"/>
                </a:solidFill>
                <a:latin typeface="NTPreCursivefk" panose="03000400000000000000" pitchFamily="66" charset="0"/>
              </a:rPr>
              <a:t>.</a:t>
            </a: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Multiplying by 10, 100 etc. using Place Value</a:t>
            </a:r>
          </a:p>
          <a:p>
            <a:pPr marL="457200" indent="-457200">
              <a:buFont typeface="Arial" panose="020B0604020202020204" pitchFamily="34" charset="0"/>
              <a:buChar char="•"/>
            </a:pPr>
            <a:endParaRPr lang="en-GB" sz="3600" dirty="0" smtClean="0">
              <a:solidFill>
                <a:prstClr val="black"/>
              </a:solidFill>
              <a:latin typeface="NTPreCursivefk" panose="03000400000000000000" pitchFamily="66" charset="0"/>
            </a:endParaRPr>
          </a:p>
          <a:p>
            <a:pPr marL="457200" indent="-457200">
              <a:buFont typeface="Arial" panose="020B0604020202020204" pitchFamily="34" charset="0"/>
              <a:buChar char="•"/>
            </a:pPr>
            <a:r>
              <a:rPr lang="en-GB" sz="3600" dirty="0" smtClean="0">
                <a:solidFill>
                  <a:prstClr val="black"/>
                </a:solidFill>
                <a:latin typeface="NTPreCursivefk" panose="03000400000000000000" pitchFamily="66" charset="0"/>
              </a:rPr>
              <a:t>Key vocabulary </a:t>
            </a:r>
            <a:r>
              <a:rPr lang="en-GB" sz="3600" dirty="0">
                <a:solidFill>
                  <a:prstClr val="black"/>
                </a:solidFill>
                <a:latin typeface="NTPreCursivefk" panose="03000400000000000000" pitchFamily="66" charset="0"/>
              </a:rPr>
              <a:t>– altogether, groups of, lots of, how many, times, </a:t>
            </a:r>
            <a:r>
              <a:rPr lang="en-GB" sz="3600" dirty="0" smtClean="0">
                <a:solidFill>
                  <a:prstClr val="black"/>
                </a:solidFill>
                <a:latin typeface="NTPreCursivefk" panose="03000400000000000000" pitchFamily="66" charset="0"/>
              </a:rPr>
              <a:t>multiply, multiples, product, total</a:t>
            </a:r>
            <a:endParaRPr lang="en-GB" sz="3600" dirty="0">
              <a:solidFill>
                <a:prstClr val="black"/>
              </a:solidFill>
              <a:latin typeface="NTPreCursivefk" panose="03000400000000000000" pitchFamily="66" charset="0"/>
            </a:endParaRPr>
          </a:p>
          <a:p>
            <a:pPr marL="457200" indent="-457200">
              <a:buFont typeface="Arial" panose="020B0604020202020204" pitchFamily="34" charset="0"/>
              <a:buChar char="•"/>
            </a:pPr>
            <a:endParaRPr lang="en-GB" sz="32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359750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5400" dirty="0" smtClean="0">
                <a:latin typeface="NTPreCursivef" panose="03000400000000000000" pitchFamily="66" charset="0"/>
              </a:rPr>
              <a:t>Welcome to Parents Do Maths</a:t>
            </a:r>
            <a:endParaRPr lang="en-GB" sz="5400" dirty="0">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3</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049" y="5092188"/>
            <a:ext cx="1859729" cy="1542804"/>
          </a:xfrm>
          <a:prstGeom prst="rect">
            <a:avLst/>
          </a:prstGeom>
        </p:spPr>
      </p:pic>
      <p:sp>
        <p:nvSpPr>
          <p:cNvPr id="3" name="Content Placeholder 2"/>
          <p:cNvSpPr>
            <a:spLocks noGrp="1"/>
          </p:cNvSpPr>
          <p:nvPr>
            <p:ph idx="1"/>
          </p:nvPr>
        </p:nvSpPr>
        <p:spPr>
          <a:xfrm>
            <a:off x="160020" y="1698625"/>
            <a:ext cx="11727180" cy="4351338"/>
          </a:xfrm>
        </p:spPr>
        <p:txBody>
          <a:bodyPr>
            <a:noAutofit/>
          </a:bodyPr>
          <a:lstStyle/>
          <a:p>
            <a:pPr marL="0" indent="0">
              <a:buNone/>
            </a:pPr>
            <a:r>
              <a:rPr lang="en-GB" sz="3600" dirty="0">
                <a:latin typeface="NTPreCursivefk" panose="03000400000000000000" pitchFamily="66" charset="0"/>
              </a:rPr>
              <a:t>There is strong evidence that children who practise and explore maths at home are more confident and able to apply their thinking to new problems and grasp new concepts more readily. Discussion of maths at home allows the children to consolidate what they learn through repetition and demonstration. The role of parents and carers in the mathematical journey is therefore vitally important.</a:t>
            </a:r>
            <a:endParaRPr lang="en-GB" sz="3400" dirty="0" smtClean="0">
              <a:latin typeface="NTPreCursivefk" panose="03000400000000000000" pitchFamily="66" charset="0"/>
            </a:endParaRPr>
          </a:p>
        </p:txBody>
      </p:sp>
      <p:sp>
        <p:nvSpPr>
          <p:cNvPr id="9"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3</a:t>
            </a:r>
            <a:endParaRPr lang="en-GB" sz="2000" dirty="0">
              <a:solidFill>
                <a:srgbClr val="4472C4"/>
              </a:solidFill>
              <a:latin typeface="NTPreCursivefk" panose="03000400000000000000" pitchFamily="66" charset="0"/>
            </a:endParaRPr>
          </a:p>
        </p:txBody>
      </p:sp>
    </p:spTree>
    <p:extLst>
      <p:ext uri="{BB962C8B-B14F-4D97-AF65-F5344CB8AC3E}">
        <p14:creationId xmlns:p14="http://schemas.microsoft.com/office/powerpoint/2010/main" val="826243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30</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445770" y="374186"/>
            <a:ext cx="10485467" cy="5509200"/>
          </a:xfrm>
          <a:prstGeom prst="rect">
            <a:avLst/>
          </a:prstGeom>
          <a:noFill/>
        </p:spPr>
        <p:txBody>
          <a:bodyPr wrap="square" rtlCol="0">
            <a:spAutoFit/>
          </a:bodyPr>
          <a:lstStyle/>
          <a:p>
            <a:pPr algn="ctr"/>
            <a:r>
              <a:rPr lang="en-GB" sz="4400" b="1" dirty="0" smtClean="0">
                <a:solidFill>
                  <a:prstClr val="black"/>
                </a:solidFill>
                <a:latin typeface="NTPreCursivefk" panose="03000400000000000000" pitchFamily="66" charset="0"/>
              </a:rPr>
              <a:t>Multiplication</a:t>
            </a:r>
          </a:p>
          <a:p>
            <a:endParaRPr lang="en-GB" sz="3600" dirty="0">
              <a:solidFill>
                <a:prstClr val="black"/>
              </a:solidFill>
              <a:latin typeface="NTPreCursivefk" panose="03000400000000000000" pitchFamily="66" charset="0"/>
            </a:endParaRPr>
          </a:p>
          <a:p>
            <a:r>
              <a:rPr lang="en-GB" sz="4000" u="sng" dirty="0" smtClean="0">
                <a:solidFill>
                  <a:prstClr val="black"/>
                </a:solidFill>
                <a:latin typeface="NTPreCursivefk" panose="03000400000000000000" pitchFamily="66" charset="0"/>
              </a:rPr>
              <a:t>Stage 5</a:t>
            </a: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Children move on to the grid method as their first formal written method. </a:t>
            </a:r>
            <a:r>
              <a:rPr lang="en-GB" sz="4000" dirty="0" smtClean="0">
                <a:solidFill>
                  <a:srgbClr val="FF0000"/>
                </a:solidFill>
                <a:latin typeface="NTPreCursivefk" panose="03000400000000000000" pitchFamily="66" charset="0"/>
              </a:rPr>
              <a:t>23 x 16 =</a:t>
            </a:r>
          </a:p>
          <a:p>
            <a:pPr marL="457200" indent="-457200">
              <a:buFont typeface="Arial" panose="020B0604020202020204" pitchFamily="34" charset="0"/>
              <a:buChar char="•"/>
            </a:pPr>
            <a:endParaRPr lang="en-GB" sz="4000" dirty="0" smtClean="0">
              <a:solidFill>
                <a:prstClr val="black"/>
              </a:solidFill>
              <a:latin typeface="NTPreCursivefk" panose="03000400000000000000" pitchFamily="66" charset="0"/>
            </a:endParaRP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Key vocabulary </a:t>
            </a:r>
            <a:r>
              <a:rPr lang="en-GB" sz="4000" dirty="0">
                <a:solidFill>
                  <a:prstClr val="black"/>
                </a:solidFill>
                <a:latin typeface="NTPreCursivefk" panose="03000400000000000000" pitchFamily="66" charset="0"/>
              </a:rPr>
              <a:t>– altogether, groups of, lots of, how many, times, </a:t>
            </a:r>
            <a:r>
              <a:rPr lang="en-GB" sz="4000" dirty="0" smtClean="0">
                <a:solidFill>
                  <a:prstClr val="black"/>
                </a:solidFill>
                <a:latin typeface="NTPreCursivefk" panose="03000400000000000000" pitchFamily="66" charset="0"/>
              </a:rPr>
              <a:t>multiply, multiples, product, total</a:t>
            </a:r>
            <a:endParaRPr lang="en-GB" sz="4000" dirty="0">
              <a:solidFill>
                <a:prstClr val="black"/>
              </a:solidFill>
              <a:latin typeface="NTPreCursivefk" panose="03000400000000000000" pitchFamily="66" charset="0"/>
            </a:endParaRPr>
          </a:p>
          <a:p>
            <a:pPr marL="457200" indent="-457200">
              <a:buFont typeface="Arial" panose="020B0604020202020204" pitchFamily="34" charset="0"/>
              <a:buChar char="•"/>
            </a:pPr>
            <a:endParaRPr lang="en-GB" sz="32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144760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31</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445770" y="374186"/>
            <a:ext cx="10485467" cy="6063198"/>
          </a:xfrm>
          <a:prstGeom prst="rect">
            <a:avLst/>
          </a:prstGeom>
          <a:noFill/>
        </p:spPr>
        <p:txBody>
          <a:bodyPr wrap="square" rtlCol="0">
            <a:spAutoFit/>
          </a:bodyPr>
          <a:lstStyle/>
          <a:p>
            <a:pPr algn="ctr"/>
            <a:r>
              <a:rPr lang="en-GB" sz="4400" b="1" dirty="0" smtClean="0">
                <a:solidFill>
                  <a:prstClr val="black"/>
                </a:solidFill>
                <a:latin typeface="NTPreCursivefk" panose="03000400000000000000" pitchFamily="66" charset="0"/>
              </a:rPr>
              <a:t>Multiplication</a:t>
            </a:r>
          </a:p>
          <a:p>
            <a:endParaRPr lang="en-GB" sz="3200" dirty="0">
              <a:solidFill>
                <a:prstClr val="black"/>
              </a:solidFill>
              <a:latin typeface="NTPreCursivefk" panose="03000400000000000000" pitchFamily="66" charset="0"/>
            </a:endParaRPr>
          </a:p>
          <a:p>
            <a:r>
              <a:rPr lang="en-GB" sz="4000" u="sng" dirty="0" smtClean="0">
                <a:solidFill>
                  <a:prstClr val="black"/>
                </a:solidFill>
                <a:latin typeface="NTPreCursivefk" panose="03000400000000000000" pitchFamily="66" charset="0"/>
              </a:rPr>
              <a:t>Stage 6</a:t>
            </a: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Children use the grid method to multiply numbers that have decimals. </a:t>
            </a:r>
            <a:r>
              <a:rPr lang="en-GB" sz="4000" dirty="0" smtClean="0">
                <a:solidFill>
                  <a:srgbClr val="FF0000"/>
                </a:solidFill>
                <a:latin typeface="NTPreCursivefk" panose="03000400000000000000" pitchFamily="66" charset="0"/>
              </a:rPr>
              <a:t>2.3 x 1.6 =</a:t>
            </a:r>
            <a:endParaRPr lang="en-GB" sz="4000" dirty="0" smtClean="0">
              <a:solidFill>
                <a:prstClr val="black"/>
              </a:solidFill>
              <a:latin typeface="NTPreCursivefk" panose="03000400000000000000" pitchFamily="66" charset="0"/>
            </a:endParaRPr>
          </a:p>
          <a:p>
            <a:pPr marL="457200" indent="-457200">
              <a:buFont typeface="Arial" panose="020B0604020202020204" pitchFamily="34" charset="0"/>
              <a:buChar char="•"/>
            </a:pPr>
            <a:endParaRPr lang="en-GB" sz="4000" dirty="0">
              <a:solidFill>
                <a:prstClr val="black"/>
              </a:solidFill>
              <a:latin typeface="NTPreCursivefk" panose="03000400000000000000" pitchFamily="66" charset="0"/>
            </a:endParaRPr>
          </a:p>
          <a:p>
            <a:endParaRPr lang="en-GB" sz="4000" dirty="0" smtClean="0">
              <a:solidFill>
                <a:prstClr val="black"/>
              </a:solidFill>
              <a:latin typeface="NTPreCursivefk" panose="03000400000000000000" pitchFamily="66" charset="0"/>
            </a:endParaRP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Key vocabulary </a:t>
            </a:r>
            <a:r>
              <a:rPr lang="en-GB" sz="4000" dirty="0">
                <a:solidFill>
                  <a:prstClr val="black"/>
                </a:solidFill>
                <a:latin typeface="NTPreCursivefk" panose="03000400000000000000" pitchFamily="66" charset="0"/>
              </a:rPr>
              <a:t>– altogether, groups of, lots of, how many, times, </a:t>
            </a:r>
            <a:r>
              <a:rPr lang="en-GB" sz="4000" dirty="0" smtClean="0">
                <a:solidFill>
                  <a:prstClr val="black"/>
                </a:solidFill>
                <a:latin typeface="NTPreCursivefk" panose="03000400000000000000" pitchFamily="66" charset="0"/>
              </a:rPr>
              <a:t>multiply, multiples, product, total</a:t>
            </a:r>
            <a:endParaRPr lang="en-GB" sz="4000" dirty="0">
              <a:solidFill>
                <a:prstClr val="black"/>
              </a:solidFill>
              <a:latin typeface="NTPreCursivefk" panose="03000400000000000000" pitchFamily="66" charset="0"/>
            </a:endParaRPr>
          </a:p>
          <a:p>
            <a:pPr marL="457200" indent="-457200">
              <a:buFont typeface="Arial" panose="020B0604020202020204" pitchFamily="34" charset="0"/>
              <a:buChar char="•"/>
            </a:pPr>
            <a:endParaRPr lang="en-GB" sz="32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4044206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32</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8" name="TextBox 7"/>
          <p:cNvSpPr txBox="1"/>
          <p:nvPr/>
        </p:nvSpPr>
        <p:spPr>
          <a:xfrm>
            <a:off x="445770" y="374186"/>
            <a:ext cx="11746230" cy="6124754"/>
          </a:xfrm>
          <a:prstGeom prst="rect">
            <a:avLst/>
          </a:prstGeom>
          <a:noFill/>
        </p:spPr>
        <p:txBody>
          <a:bodyPr wrap="square" rtlCol="0">
            <a:spAutoFit/>
          </a:bodyPr>
          <a:lstStyle/>
          <a:p>
            <a:pPr algn="ctr"/>
            <a:r>
              <a:rPr lang="en-GB" sz="4800" b="1" dirty="0" smtClean="0">
                <a:solidFill>
                  <a:prstClr val="black"/>
                </a:solidFill>
                <a:latin typeface="NTPreCursivefk" panose="03000400000000000000" pitchFamily="66" charset="0"/>
              </a:rPr>
              <a:t>Multiplication</a:t>
            </a:r>
          </a:p>
          <a:p>
            <a:endParaRPr lang="en-GB" sz="3200" dirty="0">
              <a:solidFill>
                <a:prstClr val="black"/>
              </a:solidFill>
              <a:latin typeface="NTPreCursivefk" panose="03000400000000000000" pitchFamily="66" charset="0"/>
            </a:endParaRPr>
          </a:p>
          <a:p>
            <a:r>
              <a:rPr lang="en-GB" sz="4000" u="sng" dirty="0" smtClean="0">
                <a:solidFill>
                  <a:prstClr val="black"/>
                </a:solidFill>
                <a:latin typeface="NTPreCursivefk" panose="03000400000000000000" pitchFamily="66" charset="0"/>
              </a:rPr>
              <a:t>Stage 7</a:t>
            </a: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Children can explore alternative methods for multiplication, including column method – extended and then compact</a:t>
            </a:r>
          </a:p>
          <a:p>
            <a:r>
              <a:rPr lang="en-GB" sz="4000" dirty="0" smtClean="0">
                <a:solidFill>
                  <a:srgbClr val="FF0000"/>
                </a:solidFill>
                <a:latin typeface="NTPreCursivefk" panose="03000400000000000000" pitchFamily="66" charset="0"/>
              </a:rPr>
              <a:t>	24 x 16 =</a:t>
            </a:r>
          </a:p>
          <a:p>
            <a:endParaRPr lang="en-GB" sz="4000" dirty="0" smtClean="0">
              <a:solidFill>
                <a:prstClr val="black"/>
              </a:solidFill>
              <a:latin typeface="NTPreCursivefk" panose="03000400000000000000" pitchFamily="66" charset="0"/>
            </a:endParaRPr>
          </a:p>
          <a:p>
            <a:pPr marL="457200" indent="-457200">
              <a:buFont typeface="Arial" panose="020B0604020202020204" pitchFamily="34" charset="0"/>
              <a:buChar char="•"/>
            </a:pPr>
            <a:r>
              <a:rPr lang="en-GB" sz="4000" dirty="0" smtClean="0">
                <a:solidFill>
                  <a:prstClr val="black"/>
                </a:solidFill>
                <a:latin typeface="NTPreCursivefk" panose="03000400000000000000" pitchFamily="66" charset="0"/>
              </a:rPr>
              <a:t>Key vocabulary </a:t>
            </a:r>
            <a:r>
              <a:rPr lang="en-GB" sz="4000" dirty="0">
                <a:solidFill>
                  <a:prstClr val="black"/>
                </a:solidFill>
                <a:latin typeface="NTPreCursivefk" panose="03000400000000000000" pitchFamily="66" charset="0"/>
              </a:rPr>
              <a:t>– altogether, groups of, lots of, how many, times, </a:t>
            </a:r>
            <a:r>
              <a:rPr lang="en-GB" sz="4000" dirty="0" smtClean="0">
                <a:solidFill>
                  <a:prstClr val="black"/>
                </a:solidFill>
                <a:latin typeface="NTPreCursivefk" panose="03000400000000000000" pitchFamily="66" charset="0"/>
              </a:rPr>
              <a:t>multiply, multiples, product, total</a:t>
            </a:r>
            <a:endParaRPr lang="en-GB" sz="4000" dirty="0">
              <a:solidFill>
                <a:prstClr val="black"/>
              </a:solidFill>
              <a:latin typeface="NTPreCursivefk" panose="03000400000000000000" pitchFamily="66" charset="0"/>
            </a:endParaRPr>
          </a:p>
          <a:p>
            <a:pPr marL="457200" indent="-457200">
              <a:buFont typeface="Arial" panose="020B0604020202020204" pitchFamily="34" charset="0"/>
              <a:buChar char="•"/>
            </a:pPr>
            <a:endParaRPr lang="en-GB" sz="32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3303010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33</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1076826"/>
            <a:ext cx="11944350" cy="2862322"/>
          </a:xfrm>
          <a:prstGeom prst="rect">
            <a:avLst/>
          </a:prstGeom>
          <a:noFill/>
        </p:spPr>
        <p:txBody>
          <a:bodyPr wrap="square" rtlCol="0">
            <a:spAutoFit/>
          </a:bodyPr>
          <a:lstStyle/>
          <a:p>
            <a:pPr algn="ctr"/>
            <a:r>
              <a:rPr lang="en-GB" sz="6000" dirty="0" smtClean="0">
                <a:solidFill>
                  <a:prstClr val="black"/>
                </a:solidFill>
                <a:latin typeface="NTPreCursivefk" panose="03000400000000000000" pitchFamily="66" charset="0"/>
              </a:rPr>
              <a:t>Progression of Division</a:t>
            </a: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2191249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34</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283779" y="162624"/>
            <a:ext cx="11289522" cy="1690335"/>
          </a:xfrm>
          <a:prstGeom prst="rect">
            <a:avLst/>
          </a:prstGeom>
        </p:spPr>
        <p:txBody>
          <a:bodyPr wrap="square">
            <a:spAutoFit/>
          </a:bodyPr>
          <a:lstStyle/>
          <a:p>
            <a:pPr>
              <a:lnSpc>
                <a:spcPct val="118000"/>
              </a:lnSpc>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1:</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begin to solve division calculations by sharing in practical situations using everyday objects. </a:t>
            </a:r>
            <a:endParaRPr lang="en-GB" sz="2800" kern="1400" dirty="0">
              <a:solidFill>
                <a:srgbClr val="000000"/>
              </a:solidFill>
              <a:ea typeface="Times New Roman" panose="02020603050405020304" pitchFamily="18" charset="0"/>
              <a:cs typeface="Times New Roman" panose="02020603050405020304" pitchFamily="18" charset="0"/>
            </a:endParaRPr>
          </a:p>
        </p:txBody>
      </p:sp>
      <p:sp>
        <p:nvSpPr>
          <p:cNvPr id="4" name="Rounded Rectangular Callout 3"/>
          <p:cNvSpPr/>
          <p:nvPr/>
        </p:nvSpPr>
        <p:spPr>
          <a:xfrm>
            <a:off x="445770" y="2019706"/>
            <a:ext cx="3389587" cy="2036268"/>
          </a:xfrm>
          <a:prstGeom prst="wedgeRoundRect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black"/>
                </a:solidFill>
                <a:latin typeface="NTPreCursivefk" panose="03000400000000000000" pitchFamily="66" charset="0"/>
              </a:rPr>
              <a:t>You have 10 sweets, could you share them between you and me so it is equal. </a:t>
            </a:r>
            <a:endParaRPr lang="en-GB" sz="2800" dirty="0">
              <a:solidFill>
                <a:prstClr val="black"/>
              </a:solidFill>
              <a:latin typeface="NTPreCursivefk" panose="03000400000000000000" pitchFamily="66" charset="0"/>
            </a:endParaRPr>
          </a:p>
        </p:txBody>
      </p:sp>
      <p:sp>
        <p:nvSpPr>
          <p:cNvPr id="11" name="Rounded Rectangular Callout 10"/>
          <p:cNvSpPr/>
          <p:nvPr/>
        </p:nvSpPr>
        <p:spPr>
          <a:xfrm>
            <a:off x="4178622" y="3406202"/>
            <a:ext cx="3499836" cy="2124963"/>
          </a:xfrm>
          <a:prstGeom prst="wedgeRoundRectCallout">
            <a:avLst/>
          </a:prstGeom>
          <a:solidFill>
            <a:srgbClr val="F55D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NTPreCursivefk" panose="03000400000000000000" pitchFamily="66" charset="0"/>
              </a:rPr>
              <a:t>T</a:t>
            </a:r>
            <a:r>
              <a:rPr lang="en-GB" sz="2800" dirty="0" smtClean="0">
                <a:solidFill>
                  <a:prstClr val="black"/>
                </a:solidFill>
                <a:latin typeface="NTPreCursivefk" panose="03000400000000000000" pitchFamily="66" charset="0"/>
              </a:rPr>
              <a:t>here are 6 cars and three friends. Can you share them fairly? </a:t>
            </a:r>
            <a:endParaRPr lang="en-GB" sz="2800" dirty="0">
              <a:solidFill>
                <a:prstClr val="black"/>
              </a:solidFill>
              <a:latin typeface="NTPreCursivefk" panose="03000400000000000000" pitchFamily="66" charset="0"/>
            </a:endParaRPr>
          </a:p>
        </p:txBody>
      </p:sp>
      <p:sp>
        <p:nvSpPr>
          <p:cNvPr id="12" name="Rounded Rectangular Callout 11"/>
          <p:cNvSpPr/>
          <p:nvPr/>
        </p:nvSpPr>
        <p:spPr>
          <a:xfrm>
            <a:off x="8145922" y="1938383"/>
            <a:ext cx="3499836" cy="2124963"/>
          </a:xfrm>
          <a:prstGeom prst="wedgeRoundRectCallout">
            <a:avLst/>
          </a:prstGeom>
          <a:solidFill>
            <a:srgbClr val="73CD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black"/>
                </a:solidFill>
                <a:latin typeface="NTPreCursivefk" panose="03000400000000000000" pitchFamily="66" charset="0"/>
              </a:rPr>
              <a:t>There are 12 biscuits and 4 children. How many biscuits can they each have? </a:t>
            </a:r>
            <a:endParaRPr lang="en-GB" sz="28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279014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35</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758" y="5222982"/>
            <a:ext cx="1859729" cy="1542804"/>
          </a:xfrm>
          <a:prstGeom prst="rect">
            <a:avLst/>
          </a:prstGeom>
        </p:spPr>
      </p:pic>
      <p:sp>
        <p:nvSpPr>
          <p:cNvPr id="3" name="Rectangle 2"/>
          <p:cNvSpPr/>
          <p:nvPr/>
        </p:nvSpPr>
        <p:spPr>
          <a:xfrm>
            <a:off x="731520" y="449226"/>
            <a:ext cx="11060146" cy="1659878"/>
          </a:xfrm>
          <a:prstGeom prst="rect">
            <a:avLst/>
          </a:prstGeom>
        </p:spPr>
        <p:txBody>
          <a:bodyPr wrap="square">
            <a:spAutoFit/>
          </a:bodyPr>
          <a:lstStyle/>
          <a:p>
            <a:pPr>
              <a:lnSpc>
                <a:spcPct val="118000"/>
              </a:lnSpc>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2:</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4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Children </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solve division calculations using sharing and record this using dots in circles. </a:t>
            </a:r>
            <a:endParaRPr lang="en-GB" sz="4400" kern="1400" dirty="0">
              <a:solidFill>
                <a:srgbClr val="000000"/>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445770" y="2588306"/>
            <a:ext cx="4291282" cy="2155473"/>
          </a:xfrm>
          <a:prstGeom prst="wedgeRoundRectCallout">
            <a:avLst/>
          </a:prstGeom>
          <a:solidFill>
            <a:srgbClr val="F55D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prstClr val="black"/>
                </a:solidFill>
                <a:latin typeface="NTPreCursivefk" panose="03000400000000000000" pitchFamily="66" charset="0"/>
              </a:rPr>
              <a:t>T</a:t>
            </a:r>
            <a:r>
              <a:rPr lang="en-GB" sz="3200" dirty="0" smtClean="0">
                <a:solidFill>
                  <a:prstClr val="black"/>
                </a:solidFill>
                <a:latin typeface="NTPreCursivefk" panose="03000400000000000000" pitchFamily="66" charset="0"/>
              </a:rPr>
              <a:t>here are 12 strawberries to be shared between 3 children. How many do they have each?</a:t>
            </a:r>
            <a:endParaRPr lang="en-GB" sz="3200" dirty="0">
              <a:solidFill>
                <a:prstClr val="black"/>
              </a:solidFill>
              <a:latin typeface="NTPreCursivefk" panose="03000400000000000000" pitchFamily="66"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236" y="4263307"/>
            <a:ext cx="769263" cy="95490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5064" y="3054509"/>
            <a:ext cx="769263" cy="95490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5206" y="2782165"/>
            <a:ext cx="769263" cy="9549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585" y="4314126"/>
            <a:ext cx="769263" cy="95490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4543" y="4366880"/>
            <a:ext cx="769263" cy="95490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5283" y="3944324"/>
            <a:ext cx="769263" cy="95490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417" y="4366880"/>
            <a:ext cx="769263" cy="95490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653" y="4225324"/>
            <a:ext cx="769263" cy="954906"/>
          </a:xfrm>
          <a:prstGeom prst="rect">
            <a:avLst/>
          </a:prstGeom>
        </p:spPr>
      </p:pic>
      <p:sp>
        <p:nvSpPr>
          <p:cNvPr id="19" name="TextBox 18"/>
          <p:cNvSpPr txBox="1"/>
          <p:nvPr/>
        </p:nvSpPr>
        <p:spPr>
          <a:xfrm>
            <a:off x="7075576" y="2080474"/>
            <a:ext cx="4083476" cy="1015663"/>
          </a:xfrm>
          <a:prstGeom prst="rect">
            <a:avLst/>
          </a:prstGeom>
          <a:noFill/>
        </p:spPr>
        <p:txBody>
          <a:bodyPr wrap="square" rtlCol="0">
            <a:spAutoFit/>
          </a:bodyPr>
          <a:lstStyle/>
          <a:p>
            <a:r>
              <a:rPr lang="en-GB" sz="6000" dirty="0" smtClean="0">
                <a:latin typeface="NTPreCursivefk" panose="03000400000000000000" pitchFamily="66" charset="0"/>
              </a:rPr>
              <a:t>12 </a:t>
            </a:r>
            <a:r>
              <a:rPr lang="en-GB" sz="6000" dirty="0" smtClean="0">
                <a:latin typeface="NTPreCursivefk" panose="03000400000000000000" pitchFamily="66" charset="0"/>
                <a:cs typeface="Times New Roman" panose="02020603050405020304" pitchFamily="18" charset="0"/>
              </a:rPr>
              <a:t>÷ 3 = </a:t>
            </a:r>
            <a:endParaRPr lang="en-GB" sz="6000" dirty="0">
              <a:latin typeface="NTPreCursivefk" panose="03000400000000000000" pitchFamily="66"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3223" y="3084321"/>
            <a:ext cx="769263" cy="95490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0125" y="3041554"/>
            <a:ext cx="769263" cy="954906"/>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4072" y="3157080"/>
            <a:ext cx="769263" cy="95490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8819" y="3348158"/>
            <a:ext cx="769263" cy="954906"/>
          </a:xfrm>
          <a:prstGeom prst="rect">
            <a:avLst/>
          </a:prstGeom>
        </p:spPr>
      </p:pic>
    </p:spTree>
    <p:extLst>
      <p:ext uri="{BB962C8B-B14F-4D97-AF65-F5344CB8AC3E}">
        <p14:creationId xmlns:p14="http://schemas.microsoft.com/office/powerpoint/2010/main" val="2435907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36</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758" y="5222982"/>
            <a:ext cx="1859729" cy="1542804"/>
          </a:xfrm>
          <a:prstGeom prst="rect">
            <a:avLst/>
          </a:prstGeom>
        </p:spPr>
      </p:pic>
      <p:sp>
        <p:nvSpPr>
          <p:cNvPr id="3" name="Rectangle 2"/>
          <p:cNvSpPr/>
          <p:nvPr/>
        </p:nvSpPr>
        <p:spPr>
          <a:xfrm>
            <a:off x="609045" y="316970"/>
            <a:ext cx="11060146" cy="1659878"/>
          </a:xfrm>
          <a:prstGeom prst="rect">
            <a:avLst/>
          </a:prstGeom>
        </p:spPr>
        <p:txBody>
          <a:bodyPr wrap="square">
            <a:spAutoFit/>
          </a:bodyPr>
          <a:lstStyle/>
          <a:p>
            <a:pPr>
              <a:lnSpc>
                <a:spcPct val="118000"/>
              </a:lnSpc>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2:</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44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Children </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solve division calculations using sharing and record this using dots in circles. </a:t>
            </a:r>
            <a:endParaRPr lang="en-GB" sz="4400" kern="1400" dirty="0">
              <a:solidFill>
                <a:srgbClr val="000000"/>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445770" y="2588306"/>
            <a:ext cx="4291282" cy="2155473"/>
          </a:xfrm>
          <a:prstGeom prst="wedgeRoundRectCallout">
            <a:avLst/>
          </a:prstGeom>
          <a:solidFill>
            <a:srgbClr val="F55D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prstClr val="black"/>
                </a:solidFill>
                <a:latin typeface="NTPreCursivefk" panose="03000400000000000000" pitchFamily="66" charset="0"/>
              </a:rPr>
              <a:t>T</a:t>
            </a:r>
            <a:r>
              <a:rPr lang="en-GB" sz="3200" dirty="0" smtClean="0">
                <a:solidFill>
                  <a:prstClr val="black"/>
                </a:solidFill>
                <a:latin typeface="NTPreCursivefk" panose="03000400000000000000" pitchFamily="66" charset="0"/>
              </a:rPr>
              <a:t>here are 12 strawberries to be shared between 3 children. How many do they have each?</a:t>
            </a:r>
            <a:endParaRPr lang="en-GB" sz="3200" dirty="0">
              <a:solidFill>
                <a:prstClr val="black"/>
              </a:solidFill>
              <a:latin typeface="NTPreCursivefk" panose="03000400000000000000" pitchFamily="66"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414" y="4011228"/>
            <a:ext cx="769263" cy="95490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2113" y="2957291"/>
            <a:ext cx="769263" cy="954906"/>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9052" y="2930537"/>
            <a:ext cx="769263" cy="95490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274" y="4009415"/>
            <a:ext cx="769263" cy="95490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2706" y="4026154"/>
            <a:ext cx="769263" cy="95490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7998" y="3956477"/>
            <a:ext cx="769263" cy="954906"/>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2433" y="4074442"/>
            <a:ext cx="769263" cy="95490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8735" y="3912197"/>
            <a:ext cx="769263" cy="954906"/>
          </a:xfrm>
          <a:prstGeom prst="rect">
            <a:avLst/>
          </a:prstGeom>
        </p:spPr>
      </p:pic>
      <p:sp>
        <p:nvSpPr>
          <p:cNvPr id="32" name="TextBox 31"/>
          <p:cNvSpPr txBox="1"/>
          <p:nvPr/>
        </p:nvSpPr>
        <p:spPr>
          <a:xfrm>
            <a:off x="7075576" y="2080474"/>
            <a:ext cx="4083476" cy="1015663"/>
          </a:xfrm>
          <a:prstGeom prst="rect">
            <a:avLst/>
          </a:prstGeom>
          <a:noFill/>
        </p:spPr>
        <p:txBody>
          <a:bodyPr wrap="square" rtlCol="0">
            <a:spAutoFit/>
          </a:bodyPr>
          <a:lstStyle/>
          <a:p>
            <a:r>
              <a:rPr lang="en-GB" sz="6000" dirty="0" smtClean="0">
                <a:latin typeface="NTPreCursivefk" panose="03000400000000000000" pitchFamily="66" charset="0"/>
              </a:rPr>
              <a:t>12 </a:t>
            </a:r>
            <a:r>
              <a:rPr lang="en-GB" sz="6000" dirty="0" smtClean="0">
                <a:latin typeface="NTPreCursivefk" panose="03000400000000000000" pitchFamily="66" charset="0"/>
                <a:cs typeface="Times New Roman" panose="02020603050405020304" pitchFamily="18" charset="0"/>
              </a:rPr>
              <a:t>÷ 3 = </a:t>
            </a:r>
            <a:endParaRPr lang="en-GB" sz="6000" dirty="0">
              <a:latin typeface="NTPreCursivefk" panose="03000400000000000000" pitchFamily="66" charset="0"/>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3775" y="3076644"/>
            <a:ext cx="769263" cy="954906"/>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179" y="3041155"/>
            <a:ext cx="769263" cy="954906"/>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2569" y="3059094"/>
            <a:ext cx="769263" cy="954906"/>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2188" y="3041154"/>
            <a:ext cx="769263" cy="954906"/>
          </a:xfrm>
          <a:prstGeom prst="rect">
            <a:avLst/>
          </a:prstGeom>
        </p:spPr>
      </p:pic>
    </p:spTree>
    <p:extLst>
      <p:ext uri="{BB962C8B-B14F-4D97-AF65-F5344CB8AC3E}">
        <p14:creationId xmlns:p14="http://schemas.microsoft.com/office/powerpoint/2010/main" val="34989735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37</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300003" y="353692"/>
            <a:ext cx="11409776" cy="1659878"/>
          </a:xfrm>
          <a:prstGeom prst="rect">
            <a:avLst/>
          </a:prstGeom>
        </p:spPr>
        <p:txBody>
          <a:bodyPr wrap="square">
            <a:spAutoFit/>
          </a:bodyPr>
          <a:lstStyle/>
          <a:p>
            <a:pPr>
              <a:lnSpc>
                <a:spcPct val="118000"/>
              </a:lnSpc>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3:</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begin to solve division calculations by grouping everyday objects in to equal groups. </a:t>
            </a:r>
            <a:endParaRPr lang="en-GB" sz="4400" kern="1400" dirty="0">
              <a:solidFill>
                <a:srgbClr val="000000"/>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583061" y="2379260"/>
            <a:ext cx="4323529" cy="1992723"/>
          </a:xfrm>
          <a:prstGeom prst="wedgeRoundRectCallou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prstClr val="black"/>
                </a:solidFill>
                <a:latin typeface="NTPreCursivefk" panose="03000400000000000000" pitchFamily="66" charset="0"/>
              </a:rPr>
              <a:t>There are 16 children to be split into 4 teams. How many children will there be in each team?</a:t>
            </a:r>
            <a:endParaRPr lang="en-GB" sz="3200" dirty="0">
              <a:solidFill>
                <a:prstClr val="black"/>
              </a:solidFill>
              <a:latin typeface="NTPreCursivefk" panose="03000400000000000000" pitchFamily="66" charset="0"/>
            </a:endParaRPr>
          </a:p>
        </p:txBody>
      </p:sp>
      <p:sp>
        <p:nvSpPr>
          <p:cNvPr id="9" name="Oval 8"/>
          <p:cNvSpPr/>
          <p:nvPr/>
        </p:nvSpPr>
        <p:spPr>
          <a:xfrm>
            <a:off x="6487298" y="2236979"/>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645970" y="2236979"/>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739944" y="2236979"/>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487298" y="3258276"/>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645970" y="3258276"/>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739944" y="3258276"/>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487298" y="4154917"/>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645970" y="4154917"/>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739944" y="4154917"/>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185974" y="3032045"/>
            <a:ext cx="3639992" cy="11724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148904" y="3952800"/>
            <a:ext cx="3639992" cy="11724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178378" y="1961020"/>
            <a:ext cx="3639992" cy="11724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487298" y="5002903"/>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645970" y="5002903"/>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8739944" y="5002903"/>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185974" y="4772119"/>
            <a:ext cx="3639992" cy="11724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6435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38</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160020" y="367340"/>
            <a:ext cx="11522464" cy="2243691"/>
          </a:xfrm>
          <a:prstGeom prst="rect">
            <a:avLst/>
          </a:prstGeom>
        </p:spPr>
        <p:txBody>
          <a:bodyPr wrap="square">
            <a:spAutoFit/>
          </a:bodyPr>
          <a:lstStyle/>
          <a:p>
            <a:pPr>
              <a:lnSpc>
                <a:spcPct val="118000"/>
              </a:lnSpc>
            </a:pPr>
            <a:r>
              <a:rPr lang="en-GB" sz="40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4:</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use a </a:t>
            </a:r>
            <a:r>
              <a:rPr lang="en-GB" sz="4000" kern="1400" dirty="0" err="1">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beadstring</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numbered line or blank </a:t>
            </a:r>
            <a:r>
              <a:rPr lang="en-GB" sz="4000" kern="1400" dirty="0" err="1"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numberline</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as a representation of the grouping method for solving division calculations. </a:t>
            </a:r>
            <a:endParaRPr lang="en-GB" sz="4000" kern="1400" dirty="0">
              <a:solidFill>
                <a:srgbClr val="000000"/>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445770" y="2797945"/>
            <a:ext cx="2786161" cy="16952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prstClr val="black"/>
                </a:solidFill>
                <a:latin typeface="NTPreCursivefk" panose="03000400000000000000" pitchFamily="66" charset="0"/>
              </a:rPr>
              <a:t>18 </a:t>
            </a:r>
            <a:r>
              <a:rPr lang="en-GB" sz="4800" dirty="0" smtClean="0">
                <a:solidFill>
                  <a:prstClr val="black"/>
                </a:solidFill>
                <a:latin typeface="Times New Roman" panose="02020603050405020304" pitchFamily="18" charset="0"/>
                <a:cs typeface="Times New Roman" panose="02020603050405020304" pitchFamily="18" charset="0"/>
              </a:rPr>
              <a:t>÷</a:t>
            </a:r>
            <a:r>
              <a:rPr lang="en-GB" sz="4800" dirty="0" smtClean="0">
                <a:solidFill>
                  <a:prstClr val="black"/>
                </a:solidFill>
                <a:latin typeface="NTPreCursivefk" panose="03000400000000000000" pitchFamily="66" charset="0"/>
              </a:rPr>
              <a:t> 3 </a:t>
            </a:r>
            <a:r>
              <a:rPr lang="en-GB" sz="4800" dirty="0">
                <a:solidFill>
                  <a:prstClr val="black"/>
                </a:solidFill>
                <a:latin typeface="Times New Roman" panose="02020603050405020304" pitchFamily="18" charset="0"/>
                <a:cs typeface="Times New Roman" panose="02020603050405020304" pitchFamily="18" charset="0"/>
              </a:rPr>
              <a:t>=</a:t>
            </a:r>
            <a:r>
              <a:rPr lang="en-GB" sz="4800" dirty="0" smtClean="0">
                <a:solidFill>
                  <a:prstClr val="black"/>
                </a:solidFill>
                <a:latin typeface="NTPreCursivefk" panose="03000400000000000000" pitchFamily="66" charset="0"/>
              </a:rPr>
              <a:t> </a:t>
            </a:r>
            <a:endParaRPr lang="en-GB" sz="4800" dirty="0">
              <a:solidFill>
                <a:prstClr val="black"/>
              </a:solidFill>
              <a:latin typeface="NTPreCursivefk" panose="03000400000000000000" pitchFamily="66"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954" t="16760" r="6864" b="5808"/>
          <a:stretch/>
        </p:blipFill>
        <p:spPr>
          <a:xfrm>
            <a:off x="5326651" y="2138467"/>
            <a:ext cx="4917990" cy="3518113"/>
          </a:xfrm>
          <a:prstGeom prst="rect">
            <a:avLst/>
          </a:prstGeom>
        </p:spPr>
      </p:pic>
    </p:spTree>
    <p:extLst>
      <p:ext uri="{BB962C8B-B14F-4D97-AF65-F5344CB8AC3E}">
        <p14:creationId xmlns:p14="http://schemas.microsoft.com/office/powerpoint/2010/main" val="3638335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39</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310639" y="203566"/>
            <a:ext cx="10863866" cy="2458878"/>
          </a:xfrm>
          <a:prstGeom prst="rect">
            <a:avLst/>
          </a:prstGeom>
        </p:spPr>
        <p:txBody>
          <a:bodyPr wrap="square">
            <a:spAutoFit/>
          </a:bodyPr>
          <a:lstStyle/>
          <a:p>
            <a:pPr>
              <a:lnSpc>
                <a:spcPct val="118000"/>
              </a:lnSpc>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5: </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use repeated subtraction on a bead string, numbered line or blank </a:t>
            </a:r>
            <a:r>
              <a:rPr lang="en-GB" sz="4400" kern="1400" dirty="0" err="1">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numberline</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as a method for solving division calculations. </a:t>
            </a:r>
            <a:endParaRPr lang="en-GB" sz="2800" kern="1400" dirty="0">
              <a:solidFill>
                <a:srgbClr val="000000"/>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310639" y="3028134"/>
            <a:ext cx="3078947" cy="1890707"/>
          </a:xfrm>
          <a:prstGeom prst="wedgeRoundRectCallou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prstClr val="black"/>
                </a:solidFill>
                <a:latin typeface="NTPreCursivefk" panose="03000400000000000000" pitchFamily="66" charset="0"/>
              </a:rPr>
              <a:t>18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3 </a:t>
            </a:r>
            <a:r>
              <a:rPr lang="en-GB" sz="5400" dirty="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a:t>
            </a:r>
            <a:endParaRPr lang="en-GB" sz="5400" dirty="0">
              <a:solidFill>
                <a:prstClr val="black"/>
              </a:solidFill>
              <a:latin typeface="NTPreCursivefk" panose="03000400000000000000" pitchFamily="66"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804" t="18175" r="12703" b="11282"/>
          <a:stretch/>
        </p:blipFill>
        <p:spPr>
          <a:xfrm>
            <a:off x="5567893" y="2546920"/>
            <a:ext cx="4502348" cy="3197584"/>
          </a:xfrm>
          <a:prstGeom prst="rect">
            <a:avLst/>
          </a:prstGeom>
        </p:spPr>
      </p:pic>
    </p:spTree>
    <p:extLst>
      <p:ext uri="{BB962C8B-B14F-4D97-AF65-F5344CB8AC3E}">
        <p14:creationId xmlns:p14="http://schemas.microsoft.com/office/powerpoint/2010/main" val="256019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5400" dirty="0" smtClean="0">
                <a:latin typeface="NTPreCursivef" panose="03000400000000000000" pitchFamily="66" charset="0"/>
              </a:rPr>
              <a:t> Counting and Place Value </a:t>
            </a:r>
            <a:endParaRPr lang="en-GB" sz="5400" dirty="0">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4</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049" y="5092188"/>
            <a:ext cx="1859729" cy="1542804"/>
          </a:xfrm>
          <a:prstGeom prst="rect">
            <a:avLst/>
          </a:prstGeom>
        </p:spPr>
      </p:pic>
      <p:sp>
        <p:nvSpPr>
          <p:cNvPr id="3" name="Content Placeholder 2"/>
          <p:cNvSpPr>
            <a:spLocks noGrp="1"/>
          </p:cNvSpPr>
          <p:nvPr>
            <p:ph idx="1"/>
          </p:nvPr>
        </p:nvSpPr>
        <p:spPr>
          <a:xfrm>
            <a:off x="160020" y="1402397"/>
            <a:ext cx="11727180" cy="4351338"/>
          </a:xfrm>
        </p:spPr>
        <p:txBody>
          <a:bodyPr>
            <a:normAutofit lnSpcReduction="10000"/>
          </a:bodyPr>
          <a:lstStyle/>
          <a:p>
            <a:endParaRPr lang="en-GB" sz="3600" dirty="0">
              <a:latin typeface="NTPreCursivefk" panose="03000400000000000000" pitchFamily="66" charset="0"/>
            </a:endParaRPr>
          </a:p>
          <a:p>
            <a:r>
              <a:rPr lang="en-US" sz="3600" dirty="0">
                <a:latin typeface="NTPreCursivefk" panose="03000400000000000000" pitchFamily="66" charset="0"/>
              </a:rPr>
              <a:t>Counting — and the understanding of how numbers get bigger and smaller—is the basis of </a:t>
            </a:r>
            <a:r>
              <a:rPr lang="en-US" sz="3600" dirty="0" err="1">
                <a:latin typeface="NTPreCursivefk" panose="03000400000000000000" pitchFamily="66" charset="0"/>
              </a:rPr>
              <a:t>maths</a:t>
            </a:r>
            <a:r>
              <a:rPr lang="en-US" sz="3600" dirty="0">
                <a:latin typeface="NTPreCursivefk" panose="03000400000000000000" pitchFamily="66" charset="0"/>
              </a:rPr>
              <a:t>. Place value allows children to show a higher number using only the nine digits that they are familiar with (1-9). Place value also introduces the children to the concept of zero, which represents “no value</a:t>
            </a:r>
            <a:r>
              <a:rPr lang="en-US" sz="3600" dirty="0" smtClean="0">
                <a:latin typeface="NTPreCursivefk" panose="03000400000000000000" pitchFamily="66" charset="0"/>
              </a:rPr>
              <a:t>”.</a:t>
            </a:r>
          </a:p>
          <a:p>
            <a:r>
              <a:rPr lang="en-US" sz="3600" dirty="0">
                <a:latin typeface="NTPreCursivefk" panose="03000400000000000000" pitchFamily="66" charset="0"/>
              </a:rPr>
              <a:t>Once children progress to ten and beyond, they will come across the idea of “place value”. Place value is the value of a digit determined by its place in a number.</a:t>
            </a:r>
            <a:endParaRPr lang="en-GB" sz="3600" dirty="0" smtClean="0">
              <a:latin typeface="NTPreCursivefk" panose="03000400000000000000" pitchFamily="66" charset="0"/>
            </a:endParaRPr>
          </a:p>
          <a:p>
            <a:endParaRPr lang="en-GB" sz="3600" dirty="0">
              <a:latin typeface="NTPreCursivefk" panose="03000400000000000000" pitchFamily="66" charset="0"/>
            </a:endParaRPr>
          </a:p>
          <a:p>
            <a:endParaRPr lang="en-GB" sz="3600" dirty="0">
              <a:latin typeface="NTPreCursivefk" panose="03000400000000000000" pitchFamily="66" charset="0"/>
            </a:endParaRPr>
          </a:p>
        </p:txBody>
      </p:sp>
      <p:sp>
        <p:nvSpPr>
          <p:cNvPr id="9"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4</a:t>
            </a:r>
            <a:endParaRPr lang="en-GB" sz="2000" dirty="0">
              <a:solidFill>
                <a:srgbClr val="4472C4"/>
              </a:solidFill>
              <a:latin typeface="NTPreCursivefk" panose="03000400000000000000" pitchFamily="66" charset="0"/>
            </a:endParaRPr>
          </a:p>
        </p:txBody>
      </p:sp>
    </p:spTree>
    <p:extLst>
      <p:ext uri="{BB962C8B-B14F-4D97-AF65-F5344CB8AC3E}">
        <p14:creationId xmlns:p14="http://schemas.microsoft.com/office/powerpoint/2010/main" val="1733758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40</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445769" y="217546"/>
            <a:ext cx="11277657" cy="2458878"/>
          </a:xfrm>
          <a:prstGeom prst="rect">
            <a:avLst/>
          </a:prstGeom>
        </p:spPr>
        <p:txBody>
          <a:bodyPr wrap="square">
            <a:spAutoFit/>
          </a:bodyPr>
          <a:lstStyle/>
          <a:p>
            <a:pPr>
              <a:lnSpc>
                <a:spcPct val="118000"/>
              </a:lnSpc>
              <a:spcAft>
                <a:spcPts val="600"/>
              </a:spcAft>
            </a:pPr>
            <a:r>
              <a:rPr lang="en-GB" sz="44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6:</a:t>
            </a:r>
            <a:r>
              <a:rPr lang="en-GB" sz="44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move on to solving division calculations involving remainders. Any remainders should be shown as integers, i.e. 14 remainder 2 or 14 r 2.  </a:t>
            </a:r>
            <a:endParaRPr lang="en-GB" sz="2800" kern="1400" dirty="0">
              <a:solidFill>
                <a:srgbClr val="000000"/>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562400" y="3233195"/>
            <a:ext cx="2984841" cy="1989787"/>
          </a:xfrm>
          <a:prstGeom prst="wedgeRoundRect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prstClr val="black"/>
                </a:solidFill>
                <a:latin typeface="NTPreCursivefk" panose="03000400000000000000" pitchFamily="66" charset="0"/>
              </a:rPr>
              <a:t>18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5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a:t>
            </a:r>
            <a:endParaRPr lang="en-GB" sz="5400" dirty="0">
              <a:solidFill>
                <a:prstClr val="black"/>
              </a:solidFill>
              <a:latin typeface="NTPreCursivefk" panose="03000400000000000000" pitchFamily="66"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196" t="14784" r="9055" b="6972"/>
          <a:stretch/>
        </p:blipFill>
        <p:spPr>
          <a:xfrm>
            <a:off x="6352262" y="2709902"/>
            <a:ext cx="3892379" cy="2900500"/>
          </a:xfrm>
          <a:prstGeom prst="rect">
            <a:avLst/>
          </a:prstGeom>
        </p:spPr>
      </p:pic>
    </p:spTree>
    <p:extLst>
      <p:ext uri="{BB962C8B-B14F-4D97-AF65-F5344CB8AC3E}">
        <p14:creationId xmlns:p14="http://schemas.microsoft.com/office/powerpoint/2010/main" val="3624127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41</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4" name="Rectangle 3"/>
          <p:cNvSpPr/>
          <p:nvPr/>
        </p:nvSpPr>
        <p:spPr>
          <a:xfrm>
            <a:off x="445769" y="344833"/>
            <a:ext cx="11361219" cy="1517338"/>
          </a:xfrm>
          <a:prstGeom prst="rect">
            <a:avLst/>
          </a:prstGeom>
        </p:spPr>
        <p:txBody>
          <a:bodyPr wrap="square">
            <a:spAutoFit/>
          </a:bodyPr>
          <a:lstStyle/>
          <a:p>
            <a:pPr>
              <a:lnSpc>
                <a:spcPct val="118000"/>
              </a:lnSpc>
            </a:pPr>
            <a:r>
              <a:rPr lang="en-GB" sz="40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7:</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develop their use of repeated subtraction, using larger ’jumps’ to move along the </a:t>
            </a:r>
            <a:r>
              <a:rPr lang="en-GB" sz="4000" kern="1400" dirty="0" err="1">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numberline</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endParaRPr lang="en-GB" sz="2400" kern="1400" dirty="0">
              <a:solidFill>
                <a:srgbClr val="000000"/>
              </a:solidFill>
              <a:ea typeface="Times New Roman" panose="02020603050405020304" pitchFamily="18" charset="0"/>
              <a:cs typeface="Times New Roman" panose="02020603050405020304" pitchFamily="18" charset="0"/>
            </a:endParaRPr>
          </a:p>
        </p:txBody>
      </p:sp>
      <p:sp>
        <p:nvSpPr>
          <p:cNvPr id="9" name="Rounded Rectangular Callout 8"/>
          <p:cNvSpPr/>
          <p:nvPr/>
        </p:nvSpPr>
        <p:spPr>
          <a:xfrm>
            <a:off x="445769" y="2527020"/>
            <a:ext cx="2943817" cy="1981918"/>
          </a:xfrm>
          <a:prstGeom prst="wedgeRoundRectCallou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prstClr val="black"/>
                </a:solidFill>
                <a:latin typeface="NTPreCursivefk" panose="03000400000000000000" pitchFamily="66" charset="0"/>
              </a:rPr>
              <a:t>90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5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a:t>
            </a:r>
            <a:endParaRPr lang="en-GB" sz="54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2771160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42</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Rectangle 1"/>
          <p:cNvSpPr/>
          <p:nvPr/>
        </p:nvSpPr>
        <p:spPr>
          <a:xfrm>
            <a:off x="300003" y="400599"/>
            <a:ext cx="11442818" cy="2554545"/>
          </a:xfrm>
          <a:prstGeom prst="rect">
            <a:avLst/>
          </a:prstGeom>
        </p:spPr>
        <p:txBody>
          <a:bodyPr wrap="square">
            <a:spAutoFit/>
          </a:bodyPr>
          <a:lstStyle/>
          <a:p>
            <a:r>
              <a:rPr lang="en-GB" sz="40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8:</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use a vertical </a:t>
            </a:r>
            <a:r>
              <a:rPr lang="en-GB" sz="4000" kern="1400" dirty="0" err="1">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numberline</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for repeated subtraction, recording the process to link into the ‘chunking’ method. Children use this method as a basis for recording  efficient  jumps counting on or </a:t>
            </a:r>
            <a:r>
              <a:rPr lang="en-GB" sz="4000"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back</a:t>
            </a:r>
            <a:endParaRPr lang="en-GB" sz="4000" dirty="0">
              <a:solidFill>
                <a:prstClr val="black"/>
              </a:solidFill>
            </a:endParaRPr>
          </a:p>
        </p:txBody>
      </p:sp>
      <p:sp>
        <p:nvSpPr>
          <p:cNvPr id="7" name="Rounded Rectangular Callout 6"/>
          <p:cNvSpPr/>
          <p:nvPr/>
        </p:nvSpPr>
        <p:spPr>
          <a:xfrm>
            <a:off x="599548" y="3320834"/>
            <a:ext cx="3199942" cy="1966677"/>
          </a:xfrm>
          <a:prstGeom prst="wedgeRoundRectCallou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prstClr val="black"/>
                </a:solidFill>
                <a:latin typeface="NTPreCursivefk" panose="03000400000000000000" pitchFamily="66" charset="0"/>
              </a:rPr>
              <a:t>165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5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a:t>
            </a:r>
            <a:endParaRPr lang="en-GB" sz="54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3960147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43</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3" name="Rectangle 2"/>
          <p:cNvSpPr/>
          <p:nvPr/>
        </p:nvSpPr>
        <p:spPr>
          <a:xfrm>
            <a:off x="300002" y="144378"/>
            <a:ext cx="11603239" cy="2970044"/>
          </a:xfrm>
          <a:prstGeom prst="rect">
            <a:avLst/>
          </a:prstGeom>
        </p:spPr>
        <p:txBody>
          <a:bodyPr wrap="square">
            <a:spAutoFit/>
          </a:bodyPr>
          <a:lstStyle/>
          <a:p>
            <a:pPr>
              <a:lnSpc>
                <a:spcPct val="118000"/>
              </a:lnSpc>
            </a:pPr>
            <a:r>
              <a:rPr lang="en-GB" sz="32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a:t>
            </a:r>
            <a:r>
              <a:rPr lang="en-GB" sz="4000" u="sng" kern="1400" dirty="0" smtClean="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Stage </a:t>
            </a:r>
            <a:r>
              <a:rPr lang="en-GB" sz="4000" u="sng"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9:</a:t>
            </a:r>
            <a:r>
              <a:rPr lang="en-GB" sz="4000" kern="1400" dirty="0">
                <a:solidFill>
                  <a:srgbClr val="000000"/>
                </a:solidFill>
                <a:latin typeface="NTPreCursivefk" panose="03000400000000000000" pitchFamily="66" charset="0"/>
                <a:ea typeface="Times New Roman" panose="02020603050405020304" pitchFamily="18" charset="0"/>
                <a:cs typeface="Times New Roman" panose="02020603050405020304" pitchFamily="18" charset="0"/>
              </a:rPr>
              <a:t> Children use a standard written method for solving division calculation </a:t>
            </a:r>
            <a:r>
              <a:rPr lang="en-GB" sz="4000"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including the calculation of decimals, rather than remainders.  This method is commonly know as the “bus stop” method. </a:t>
            </a:r>
            <a:endParaRPr lang="en-GB" sz="4000" kern="1400" dirty="0">
              <a:solidFill>
                <a:prstClr val="black"/>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300002" y="3049640"/>
            <a:ext cx="3121115" cy="2173342"/>
          </a:xfrm>
          <a:prstGeom prst="wedgeRoundRectCallou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prstClr val="black"/>
                </a:solidFill>
                <a:latin typeface="NTPreCursivefk" panose="03000400000000000000" pitchFamily="66" charset="0"/>
              </a:rPr>
              <a:t>165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5 </a:t>
            </a:r>
            <a:r>
              <a:rPr lang="en-GB" sz="5400" dirty="0" smtClean="0">
                <a:solidFill>
                  <a:prstClr val="black"/>
                </a:solidFill>
                <a:latin typeface="Times New Roman" panose="02020603050405020304" pitchFamily="18" charset="0"/>
                <a:cs typeface="Times New Roman" panose="02020603050405020304" pitchFamily="18" charset="0"/>
              </a:rPr>
              <a:t>=</a:t>
            </a:r>
            <a:r>
              <a:rPr lang="en-GB" sz="5400" dirty="0" smtClean="0">
                <a:solidFill>
                  <a:prstClr val="black"/>
                </a:solidFill>
                <a:latin typeface="NTPreCursivefk" panose="03000400000000000000" pitchFamily="66" charset="0"/>
              </a:rPr>
              <a:t> </a:t>
            </a:r>
            <a:endParaRPr lang="en-GB" sz="54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4152640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44</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Rectangle 1"/>
          <p:cNvSpPr/>
          <p:nvPr/>
        </p:nvSpPr>
        <p:spPr>
          <a:xfrm>
            <a:off x="731520" y="566402"/>
            <a:ext cx="10882964" cy="2852448"/>
          </a:xfrm>
          <a:prstGeom prst="rect">
            <a:avLst/>
          </a:prstGeom>
        </p:spPr>
        <p:txBody>
          <a:bodyPr wrap="square">
            <a:spAutoFit/>
          </a:bodyPr>
          <a:lstStyle/>
          <a:p>
            <a:pPr>
              <a:lnSpc>
                <a:spcPct val="118000"/>
              </a:lnSpc>
            </a:pPr>
            <a:r>
              <a:rPr lang="en-GB" sz="4000" u="sng"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Stage 10:</a:t>
            </a:r>
            <a:r>
              <a:rPr lang="en-GB" sz="4000"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 Children extend the use of “bus stop” method to include larger numbers using the process known as “long division”.</a:t>
            </a:r>
            <a:endParaRPr lang="en-GB" sz="4000" kern="1400" dirty="0">
              <a:solidFill>
                <a:prstClr val="black"/>
              </a:solidFill>
              <a:ea typeface="Times New Roman" panose="02020603050405020304" pitchFamily="18" charset="0"/>
              <a:cs typeface="Times New Roman" panose="02020603050405020304" pitchFamily="18" charset="0"/>
            </a:endParaRPr>
          </a:p>
          <a:p>
            <a:pPr>
              <a:lnSpc>
                <a:spcPct val="118000"/>
              </a:lnSpc>
            </a:pPr>
            <a:r>
              <a:rPr lang="en-GB" sz="3200" kern="1400" dirty="0">
                <a:solidFill>
                  <a:srgbClr val="FF0000"/>
                </a:solidFill>
                <a:latin typeface="NTPreCursivefk" panose="03000400000000000000" pitchFamily="66" charset="0"/>
                <a:ea typeface="Times New Roman" panose="02020603050405020304" pitchFamily="18" charset="0"/>
                <a:cs typeface="Times New Roman" panose="02020603050405020304" pitchFamily="18" charset="0"/>
              </a:rPr>
              <a:t> </a:t>
            </a:r>
            <a:endParaRPr lang="en-GB" sz="3200" kern="1400" dirty="0">
              <a:solidFill>
                <a:srgbClr val="000000"/>
              </a:solidFill>
              <a:ea typeface="Times New Roman" panose="02020603050405020304" pitchFamily="18" charset="0"/>
              <a:cs typeface="Times New Roman" panose="02020603050405020304" pitchFamily="18" charset="0"/>
            </a:endParaRPr>
          </a:p>
        </p:txBody>
      </p:sp>
      <p:sp>
        <p:nvSpPr>
          <p:cNvPr id="8" name="Rounded Rectangular Callout 7"/>
          <p:cNvSpPr/>
          <p:nvPr/>
        </p:nvSpPr>
        <p:spPr>
          <a:xfrm>
            <a:off x="445770" y="3305359"/>
            <a:ext cx="3495609" cy="1917623"/>
          </a:xfrm>
          <a:prstGeom prst="wedgeRoundRectCallou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prstClr val="black"/>
                </a:solidFill>
                <a:latin typeface="NTPreCursivefk" panose="03000400000000000000" pitchFamily="66" charset="0"/>
              </a:rPr>
              <a:t>1065 </a:t>
            </a:r>
            <a:r>
              <a:rPr lang="en-GB" sz="4800" dirty="0" smtClean="0">
                <a:solidFill>
                  <a:prstClr val="black"/>
                </a:solidFill>
                <a:latin typeface="Times New Roman" panose="02020603050405020304" pitchFamily="18" charset="0"/>
                <a:cs typeface="Times New Roman" panose="02020603050405020304" pitchFamily="18" charset="0"/>
              </a:rPr>
              <a:t>÷</a:t>
            </a:r>
            <a:r>
              <a:rPr lang="en-GB" sz="4800" dirty="0" smtClean="0">
                <a:solidFill>
                  <a:prstClr val="black"/>
                </a:solidFill>
                <a:latin typeface="NTPreCursivefk" panose="03000400000000000000" pitchFamily="66" charset="0"/>
              </a:rPr>
              <a:t> 15 </a:t>
            </a:r>
            <a:r>
              <a:rPr lang="en-GB" sz="4800" dirty="0" smtClean="0">
                <a:solidFill>
                  <a:prstClr val="black"/>
                </a:solidFill>
                <a:latin typeface="Times New Roman" panose="02020603050405020304" pitchFamily="18" charset="0"/>
                <a:cs typeface="Times New Roman" panose="02020603050405020304" pitchFamily="18" charset="0"/>
              </a:rPr>
              <a:t>=</a:t>
            </a:r>
            <a:r>
              <a:rPr lang="en-GB" sz="4800" dirty="0" smtClean="0">
                <a:solidFill>
                  <a:prstClr val="black"/>
                </a:solidFill>
                <a:latin typeface="NTPreCursivefk" panose="03000400000000000000" pitchFamily="66" charset="0"/>
              </a:rPr>
              <a:t> </a:t>
            </a:r>
            <a:endParaRPr lang="en-GB" sz="4800" dirty="0">
              <a:solidFill>
                <a:prstClr val="black"/>
              </a:solidFill>
              <a:latin typeface="NTPreCursivefk" panose="03000400000000000000" pitchFamily="66" charset="0"/>
            </a:endParaRPr>
          </a:p>
        </p:txBody>
      </p:sp>
    </p:spTree>
    <p:extLst>
      <p:ext uri="{BB962C8B-B14F-4D97-AF65-F5344CB8AC3E}">
        <p14:creationId xmlns:p14="http://schemas.microsoft.com/office/powerpoint/2010/main" val="2978356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45</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Rectangle 1"/>
          <p:cNvSpPr/>
          <p:nvPr/>
        </p:nvSpPr>
        <p:spPr>
          <a:xfrm>
            <a:off x="731520" y="566402"/>
            <a:ext cx="10882964" cy="5721631"/>
          </a:xfrm>
          <a:prstGeom prst="rect">
            <a:avLst/>
          </a:prstGeom>
        </p:spPr>
        <p:txBody>
          <a:bodyPr wrap="square">
            <a:spAutoFit/>
          </a:bodyPr>
          <a:lstStyle/>
          <a:p>
            <a:pPr>
              <a:lnSpc>
                <a:spcPct val="118000"/>
              </a:lnSpc>
            </a:pPr>
            <a:r>
              <a:rPr lang="en-GB" sz="5400" u="sng" kern="1400" dirty="0" smtClean="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Challenge:</a:t>
            </a:r>
            <a:r>
              <a:rPr lang="en-GB" sz="5400" kern="1400" dirty="0" smtClean="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 </a:t>
            </a:r>
          </a:p>
          <a:p>
            <a:pPr>
              <a:lnSpc>
                <a:spcPct val="118000"/>
              </a:lnSpc>
            </a:pPr>
            <a:r>
              <a:rPr lang="en-GB" sz="5400" kern="1400" dirty="0" smtClean="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I have a tin of chocolates, there are _______ in it. There are  ______ of you, if you take 2 each, how many will be left for the staff?! </a:t>
            </a:r>
            <a:endParaRPr lang="en-GB" sz="5400" kern="1400" dirty="0">
              <a:solidFill>
                <a:prstClr val="black"/>
              </a:solidFill>
              <a:ea typeface="Times New Roman" panose="02020603050405020304" pitchFamily="18" charset="0"/>
              <a:cs typeface="Times New Roman" panose="02020603050405020304" pitchFamily="18" charset="0"/>
            </a:endParaRPr>
          </a:p>
          <a:p>
            <a:pPr>
              <a:lnSpc>
                <a:spcPct val="118000"/>
              </a:lnSpc>
            </a:pPr>
            <a:r>
              <a:rPr lang="en-GB" sz="4000" kern="1400" dirty="0">
                <a:solidFill>
                  <a:prstClr val="black"/>
                </a:solidFill>
                <a:latin typeface="NTPreCursivefk" panose="03000400000000000000" pitchFamily="66" charset="0"/>
                <a:ea typeface="Times New Roman" panose="02020603050405020304" pitchFamily="18" charset="0"/>
                <a:cs typeface="Times New Roman" panose="02020603050405020304" pitchFamily="18" charset="0"/>
              </a:rPr>
              <a:t> </a:t>
            </a:r>
            <a:endParaRPr lang="en-GB" sz="4000" kern="14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261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46</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1076826"/>
            <a:ext cx="11944350" cy="4632037"/>
          </a:xfrm>
          <a:prstGeom prst="rect">
            <a:avLst/>
          </a:prstGeom>
          <a:noFill/>
        </p:spPr>
        <p:txBody>
          <a:bodyPr wrap="square" rtlCol="0">
            <a:spAutoFit/>
          </a:bodyPr>
          <a:lstStyle/>
          <a:p>
            <a:pPr algn="ctr"/>
            <a:r>
              <a:rPr lang="en-GB" sz="11500" dirty="0" smtClean="0">
                <a:solidFill>
                  <a:prstClr val="black"/>
                </a:solidFill>
                <a:latin typeface="NTPreCursivefk" panose="03000400000000000000" pitchFamily="66" charset="0"/>
              </a:rPr>
              <a:t>Fractions </a:t>
            </a:r>
          </a:p>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3088323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47</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374649" y="-92789"/>
            <a:ext cx="11922408" cy="3600986"/>
          </a:xfrm>
          <a:prstGeom prst="rect">
            <a:avLst/>
          </a:prstGeom>
          <a:noFill/>
        </p:spPr>
        <p:txBody>
          <a:bodyPr wrap="square" rtlCol="0">
            <a:spAutoFit/>
          </a:bodyPr>
          <a:lstStyle/>
          <a:p>
            <a:pPr algn="ctr"/>
            <a:r>
              <a:rPr lang="en-GB" sz="4800" u="sng" dirty="0" smtClean="0">
                <a:solidFill>
                  <a:prstClr val="black"/>
                </a:solidFill>
                <a:latin typeface="NTPreCursivefk" panose="03000400000000000000" pitchFamily="66" charset="0"/>
              </a:rPr>
              <a:t>Stage 1</a:t>
            </a:r>
          </a:p>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724" y="381357"/>
            <a:ext cx="2638624" cy="263862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9753" y="709893"/>
            <a:ext cx="3508328" cy="26312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761" y="709893"/>
            <a:ext cx="3751217" cy="183130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7487" y="2746605"/>
            <a:ext cx="2742681" cy="264840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629" y="3171699"/>
            <a:ext cx="1936527" cy="258203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4506" y="3464454"/>
            <a:ext cx="3079625" cy="2309718"/>
          </a:xfrm>
          <a:prstGeom prst="rect">
            <a:avLst/>
          </a:prstGeom>
        </p:spPr>
      </p:pic>
    </p:spTree>
    <p:extLst>
      <p:ext uri="{BB962C8B-B14F-4D97-AF65-F5344CB8AC3E}">
        <p14:creationId xmlns:p14="http://schemas.microsoft.com/office/powerpoint/2010/main" val="2610235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48</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196577"/>
            <a:ext cx="11922408" cy="6740307"/>
          </a:xfrm>
          <a:prstGeom prst="rect">
            <a:avLst/>
          </a:prstGeom>
          <a:noFill/>
        </p:spPr>
        <p:txBody>
          <a:bodyPr wrap="square" rtlCol="0">
            <a:spAutoFit/>
          </a:bodyPr>
          <a:lstStyle/>
          <a:p>
            <a:r>
              <a:rPr lang="en-GB" sz="4800" u="sng" dirty="0" smtClean="0">
                <a:solidFill>
                  <a:prstClr val="black"/>
                </a:solidFill>
                <a:latin typeface="NTPreCursivefk" panose="03000400000000000000" pitchFamily="66" charset="0"/>
              </a:rPr>
              <a:t>Stage 2</a:t>
            </a:r>
          </a:p>
          <a:p>
            <a:pPr marL="857250" indent="-857250">
              <a:buFont typeface="Arial" panose="020B0604020202020204" pitchFamily="34" charset="0"/>
              <a:buChar char="•"/>
            </a:pPr>
            <a:r>
              <a:rPr lang="en-GB" sz="4800" dirty="0" smtClean="0">
                <a:solidFill>
                  <a:prstClr val="black"/>
                </a:solidFill>
                <a:latin typeface="NTPreCursivefk" panose="03000400000000000000" pitchFamily="66" charset="0"/>
              </a:rPr>
              <a:t>Gradual introduction of more fractions and when numerator is greater than 1. </a:t>
            </a:r>
          </a:p>
          <a:p>
            <a:pPr marL="857250" indent="-857250">
              <a:buFont typeface="Arial" panose="020B0604020202020204" pitchFamily="34" charset="0"/>
              <a:buChar char="•"/>
            </a:pPr>
            <a:r>
              <a:rPr lang="en-GB" sz="4800" dirty="0" smtClean="0">
                <a:solidFill>
                  <a:prstClr val="black"/>
                </a:solidFill>
                <a:latin typeface="NTPreCursivefk" panose="03000400000000000000" pitchFamily="66" charset="0"/>
              </a:rPr>
              <a:t>Counting in fractions.</a:t>
            </a:r>
          </a:p>
          <a:p>
            <a:r>
              <a:rPr lang="en-GB" sz="6000" dirty="0">
                <a:solidFill>
                  <a:prstClr val="black"/>
                </a:solidFill>
                <a:latin typeface="NTPreCursivefk" panose="03000400000000000000" pitchFamily="66" charset="0"/>
              </a:rPr>
              <a:t> </a:t>
            </a:r>
            <a:r>
              <a:rPr lang="en-GB" sz="6000" dirty="0" smtClean="0">
                <a:solidFill>
                  <a:prstClr val="black"/>
                </a:solidFill>
                <a:latin typeface="NTPreCursivefk" panose="03000400000000000000" pitchFamily="66" charset="0"/>
              </a:rPr>
              <a:t>   </a:t>
            </a:r>
          </a:p>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558640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49</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196577"/>
            <a:ext cx="11922408" cy="8217634"/>
          </a:xfrm>
          <a:prstGeom prst="rect">
            <a:avLst/>
          </a:prstGeom>
          <a:noFill/>
        </p:spPr>
        <p:txBody>
          <a:bodyPr wrap="square" rtlCol="0">
            <a:spAutoFit/>
          </a:bodyPr>
          <a:lstStyle/>
          <a:p>
            <a:r>
              <a:rPr lang="en-GB" sz="4800" u="sng" dirty="0" smtClean="0">
                <a:solidFill>
                  <a:prstClr val="black"/>
                </a:solidFill>
                <a:latin typeface="NTPreCursivefk" panose="03000400000000000000" pitchFamily="66" charset="0"/>
              </a:rPr>
              <a:t>Stage 3</a:t>
            </a:r>
          </a:p>
          <a:p>
            <a:pPr marL="685800" indent="-685800">
              <a:buFont typeface="Arial" panose="020B0604020202020204" pitchFamily="34" charset="0"/>
              <a:buChar char="•"/>
            </a:pPr>
            <a:r>
              <a:rPr lang="en-GB" sz="4800" dirty="0" smtClean="0">
                <a:solidFill>
                  <a:prstClr val="black"/>
                </a:solidFill>
                <a:latin typeface="NTPreCursivefk" panose="03000400000000000000" pitchFamily="66" charset="0"/>
              </a:rPr>
              <a:t>Identify, name and write unit fractions up to 1/12.</a:t>
            </a:r>
          </a:p>
          <a:p>
            <a:pPr marL="685800" indent="-685800">
              <a:buFont typeface="Arial" panose="020B0604020202020204" pitchFamily="34" charset="0"/>
              <a:buChar char="•"/>
            </a:pPr>
            <a:r>
              <a:rPr lang="en-GB" sz="4800" dirty="0" smtClean="0">
                <a:solidFill>
                  <a:prstClr val="black"/>
                </a:solidFill>
                <a:latin typeface="NTPreCursivefk" panose="03000400000000000000" pitchFamily="66" charset="0"/>
              </a:rPr>
              <a:t>Compare and order fractions with same denominators.</a:t>
            </a:r>
          </a:p>
          <a:p>
            <a:pPr marL="685800" indent="-685800">
              <a:buFont typeface="Arial" panose="020B0604020202020204" pitchFamily="34" charset="0"/>
              <a:buChar char="•"/>
            </a:pPr>
            <a:r>
              <a:rPr lang="en-GB" sz="4800" dirty="0" smtClean="0">
                <a:solidFill>
                  <a:prstClr val="black"/>
                </a:solidFill>
                <a:latin typeface="NTPreCursivefk" panose="03000400000000000000" pitchFamily="66" charset="0"/>
              </a:rPr>
              <a:t>Children will add/subtract with same denominator and within one whole.</a:t>
            </a:r>
          </a:p>
          <a:p>
            <a:pPr marL="685800" indent="-685800">
              <a:buFont typeface="Arial" panose="020B0604020202020204" pitchFamily="34" charset="0"/>
              <a:buChar char="•"/>
            </a:pPr>
            <a:r>
              <a:rPr lang="en-GB" sz="4800" dirty="0" smtClean="0">
                <a:solidFill>
                  <a:prstClr val="black"/>
                </a:solidFill>
                <a:latin typeface="NTPreCursivefk" panose="03000400000000000000" pitchFamily="66" charset="0"/>
              </a:rPr>
              <a:t>Equivalence to one.</a:t>
            </a:r>
          </a:p>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3759953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5400" dirty="0">
                <a:latin typeface="NTPreCursivef" panose="03000400000000000000" pitchFamily="66" charset="0"/>
              </a:rPr>
              <a:t> Counting and Place Value</a:t>
            </a: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5</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049" y="5092188"/>
            <a:ext cx="1859729" cy="1542804"/>
          </a:xfrm>
          <a:prstGeom prst="rect">
            <a:avLst/>
          </a:prstGeom>
        </p:spPr>
      </p:pic>
      <p:sp>
        <p:nvSpPr>
          <p:cNvPr id="3" name="Content Placeholder 2"/>
          <p:cNvSpPr>
            <a:spLocks noGrp="1"/>
          </p:cNvSpPr>
          <p:nvPr>
            <p:ph idx="1"/>
          </p:nvPr>
        </p:nvSpPr>
        <p:spPr>
          <a:xfrm>
            <a:off x="160020" y="1402397"/>
            <a:ext cx="11727180" cy="4351338"/>
          </a:xfrm>
        </p:spPr>
        <p:txBody>
          <a:bodyPr>
            <a:normAutofit/>
          </a:bodyPr>
          <a:lstStyle/>
          <a:p>
            <a:endParaRPr lang="en-GB" sz="3600" dirty="0">
              <a:latin typeface="NTPreCursivefk" panose="03000400000000000000" pitchFamily="66" charset="0"/>
            </a:endParaRPr>
          </a:p>
          <a:p>
            <a:r>
              <a:rPr lang="en-GB" sz="3600" dirty="0">
                <a:latin typeface="NTPreCursivefk" panose="03000400000000000000" pitchFamily="66" charset="0"/>
              </a:rPr>
              <a:t>In order to calculate successfully children need a secure grasp of place value. This is learnt throughout the school and is crucial in the development of mathematical knowledge. Children need to be aware of the value of the different digits within numbers and are taught this through the partitioning, ordering and rounding of different numbers.</a:t>
            </a:r>
          </a:p>
          <a:p>
            <a:endParaRPr lang="en-GB" sz="3600" dirty="0">
              <a:latin typeface="NTPreCursivefk" panose="03000400000000000000" pitchFamily="66" charset="0"/>
            </a:endParaRPr>
          </a:p>
        </p:txBody>
      </p:sp>
      <p:sp>
        <p:nvSpPr>
          <p:cNvPr id="12"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4472C4"/>
                </a:solidFill>
                <a:latin typeface="NTPreCursivefk" panose="03000400000000000000" pitchFamily="66" charset="0"/>
              </a:rPr>
              <a:t>5</a:t>
            </a:r>
          </a:p>
        </p:txBody>
      </p:sp>
    </p:spTree>
    <p:extLst>
      <p:ext uri="{BB962C8B-B14F-4D97-AF65-F5344CB8AC3E}">
        <p14:creationId xmlns:p14="http://schemas.microsoft.com/office/powerpoint/2010/main" val="1177573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50</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196577"/>
            <a:ext cx="11922408" cy="2862322"/>
          </a:xfrm>
          <a:prstGeom prst="rect">
            <a:avLst/>
          </a:prstGeom>
          <a:noFill/>
        </p:spPr>
        <p:txBody>
          <a:bodyPr wrap="square" rtlCol="0">
            <a:spAutoFit/>
          </a:bodyPr>
          <a:lstStyle/>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5558" y="2469116"/>
            <a:ext cx="4762500" cy="26229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4691" y="2146874"/>
            <a:ext cx="3647263" cy="2746522"/>
          </a:xfrm>
          <a:prstGeom prst="rect">
            <a:avLst/>
          </a:prstGeom>
        </p:spPr>
      </p:pic>
    </p:spTree>
    <p:extLst>
      <p:ext uri="{BB962C8B-B14F-4D97-AF65-F5344CB8AC3E}">
        <p14:creationId xmlns:p14="http://schemas.microsoft.com/office/powerpoint/2010/main" val="418958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51</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60020" y="196577"/>
            <a:ext cx="11922408" cy="7294305"/>
          </a:xfrm>
          <a:prstGeom prst="rect">
            <a:avLst/>
          </a:prstGeom>
          <a:noFill/>
        </p:spPr>
        <p:txBody>
          <a:bodyPr wrap="square" rtlCol="0">
            <a:spAutoFit/>
          </a:bodyPr>
          <a:lstStyle/>
          <a:p>
            <a:r>
              <a:rPr lang="en-GB" sz="4800" u="sng" dirty="0" smtClean="0">
                <a:solidFill>
                  <a:prstClr val="black"/>
                </a:solidFill>
                <a:latin typeface="NTPreCursivefk" panose="03000400000000000000" pitchFamily="66" charset="0"/>
              </a:rPr>
              <a:t>Stage 4</a:t>
            </a:r>
          </a:p>
          <a:p>
            <a:pPr marL="685800" indent="-685800">
              <a:buFont typeface="Arial" panose="020B0604020202020204" pitchFamily="34" charset="0"/>
              <a:buChar char="•"/>
            </a:pPr>
            <a:r>
              <a:rPr lang="en-GB" sz="4800" dirty="0" smtClean="0">
                <a:solidFill>
                  <a:prstClr val="black"/>
                </a:solidFill>
                <a:latin typeface="NTPreCursivefk" panose="03000400000000000000" pitchFamily="66" charset="0"/>
              </a:rPr>
              <a:t>Equivalent fractions with a denominator not greater than 12</a:t>
            </a:r>
          </a:p>
          <a:p>
            <a:pPr marL="685800" indent="-685800">
              <a:buFont typeface="Arial" panose="020B0604020202020204" pitchFamily="34" charset="0"/>
              <a:buChar char="•"/>
            </a:pPr>
            <a:r>
              <a:rPr lang="en-GB" sz="4800" dirty="0" smtClean="0">
                <a:solidFill>
                  <a:prstClr val="black"/>
                </a:solidFill>
                <a:latin typeface="NTPreCursivefk" panose="03000400000000000000" pitchFamily="66" charset="0"/>
              </a:rPr>
              <a:t>Reduce fractions to their simplest form </a:t>
            </a:r>
            <a:r>
              <a:rPr lang="en-GB" sz="4800" dirty="0" smtClean="0">
                <a:solidFill>
                  <a:srgbClr val="FF0000"/>
                </a:solidFill>
                <a:latin typeface="NTPreCursivefk" panose="03000400000000000000" pitchFamily="66" charset="0"/>
              </a:rPr>
              <a:t>( 8 / 24)</a:t>
            </a:r>
          </a:p>
          <a:p>
            <a:pPr marL="685800" indent="-685800">
              <a:buFont typeface="Arial" panose="020B0604020202020204" pitchFamily="34" charset="0"/>
              <a:buChar char="•"/>
            </a:pPr>
            <a:r>
              <a:rPr lang="en-GB" sz="4800" dirty="0" smtClean="0">
                <a:solidFill>
                  <a:prstClr val="black"/>
                </a:solidFill>
                <a:latin typeface="NTPreCursivefk" panose="03000400000000000000" pitchFamily="66" charset="0"/>
              </a:rPr>
              <a:t>Add / subtract two fractions with common denominator within one whole </a:t>
            </a:r>
            <a:r>
              <a:rPr lang="en-GB" sz="4800" dirty="0" smtClean="0">
                <a:solidFill>
                  <a:srgbClr val="FF0000"/>
                </a:solidFill>
                <a:latin typeface="NTPreCursivefk" panose="03000400000000000000" pitchFamily="66" charset="0"/>
              </a:rPr>
              <a:t>(1/4 + 5/8 =   )</a:t>
            </a:r>
          </a:p>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1514166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52</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81962" y="196577"/>
            <a:ext cx="11922408" cy="8525411"/>
          </a:xfrm>
          <a:prstGeom prst="rect">
            <a:avLst/>
          </a:prstGeom>
          <a:noFill/>
        </p:spPr>
        <p:txBody>
          <a:bodyPr wrap="square" rtlCol="0">
            <a:spAutoFit/>
          </a:bodyPr>
          <a:lstStyle/>
          <a:p>
            <a:r>
              <a:rPr lang="en-GB" sz="5400" u="sng" dirty="0" smtClean="0">
                <a:solidFill>
                  <a:prstClr val="black"/>
                </a:solidFill>
                <a:latin typeface="NTPreCursivefk" panose="03000400000000000000" pitchFamily="66" charset="0"/>
              </a:rPr>
              <a:t>Stage 5</a:t>
            </a:r>
          </a:p>
          <a:p>
            <a:pPr marL="571500" indent="-571500">
              <a:buFont typeface="Arial" panose="020B0604020202020204" pitchFamily="34" charset="0"/>
              <a:buChar char="•"/>
            </a:pPr>
            <a:r>
              <a:rPr lang="en-GB" sz="4400" dirty="0" smtClean="0">
                <a:solidFill>
                  <a:prstClr val="black"/>
                </a:solidFill>
                <a:latin typeface="NTPreCursivefk" panose="03000400000000000000" pitchFamily="66" charset="0"/>
              </a:rPr>
              <a:t>Compare and order fractions with different denominators. </a:t>
            </a:r>
            <a:r>
              <a:rPr lang="en-GB" sz="4400" dirty="0" smtClean="0">
                <a:solidFill>
                  <a:srgbClr val="FF0000"/>
                </a:solidFill>
                <a:latin typeface="NTPreCursivefk" panose="03000400000000000000" pitchFamily="66" charset="0"/>
              </a:rPr>
              <a:t>(3/8, 1/4, 7/8, 1/2)</a:t>
            </a:r>
          </a:p>
          <a:p>
            <a:pPr marL="571500" indent="-571500">
              <a:buFont typeface="Arial" panose="020B0604020202020204" pitchFamily="34" charset="0"/>
              <a:buChar char="•"/>
            </a:pPr>
            <a:r>
              <a:rPr lang="en-GB" sz="4400" dirty="0" smtClean="0">
                <a:solidFill>
                  <a:prstClr val="black"/>
                </a:solidFill>
                <a:latin typeface="NTPreCursivefk" panose="03000400000000000000" pitchFamily="66" charset="0"/>
              </a:rPr>
              <a:t>Mixed number / improper fractions.</a:t>
            </a:r>
          </a:p>
          <a:p>
            <a:pPr marL="571500" indent="-571500">
              <a:buFont typeface="Arial" panose="020B0604020202020204" pitchFamily="34" charset="0"/>
              <a:buChar char="•"/>
            </a:pPr>
            <a:r>
              <a:rPr lang="en-GB" sz="4400" dirty="0" smtClean="0">
                <a:solidFill>
                  <a:prstClr val="black"/>
                </a:solidFill>
                <a:latin typeface="NTPreCursivefk" panose="03000400000000000000" pitchFamily="66" charset="0"/>
              </a:rPr>
              <a:t>Add /subtract fractions with going above 1 as a question. </a:t>
            </a:r>
            <a:r>
              <a:rPr lang="en-GB" sz="4400" dirty="0" smtClean="0">
                <a:solidFill>
                  <a:srgbClr val="FF0000"/>
                </a:solidFill>
                <a:latin typeface="NTPreCursivefk" panose="03000400000000000000" pitchFamily="66" charset="0"/>
              </a:rPr>
              <a:t>(2/5 + 4/5 = 6/5 or 1 1/5).</a:t>
            </a:r>
          </a:p>
          <a:p>
            <a:pPr marL="571500" indent="-571500">
              <a:buFont typeface="Arial" panose="020B0604020202020204" pitchFamily="34" charset="0"/>
              <a:buChar char="•"/>
            </a:pPr>
            <a:r>
              <a:rPr lang="en-GB" sz="4400" dirty="0" smtClean="0">
                <a:solidFill>
                  <a:prstClr val="black"/>
                </a:solidFill>
                <a:latin typeface="NTPreCursivefk" panose="03000400000000000000" pitchFamily="66" charset="0"/>
              </a:rPr>
              <a:t>Multiply proper fractions and mixed numbers by whole numbers. </a:t>
            </a:r>
            <a:r>
              <a:rPr lang="en-GB" sz="4400" dirty="0" smtClean="0">
                <a:solidFill>
                  <a:srgbClr val="FF0000"/>
                </a:solidFill>
                <a:latin typeface="NTPreCursivefk" panose="03000400000000000000" pitchFamily="66" charset="0"/>
              </a:rPr>
              <a:t>(2/5 x 5 =   &amp;   1 3/4 x 6=  )  </a:t>
            </a:r>
          </a:p>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3291596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rgbClr val="4472C4"/>
                </a:solidFill>
                <a:latin typeface="NTPreCursivefk" panose="03000400000000000000" pitchFamily="66" charset="0"/>
              </a:rPr>
              <a:t>Live well, laugh together, learn forever</a:t>
            </a:r>
            <a:endParaRPr lang="en-GB" sz="4000" dirty="0">
              <a:solidFill>
                <a:srgbClr val="4472C4"/>
              </a:solidFill>
              <a:latin typeface="NTPreCursivefk" panose="03000400000000000000" pitchFamily="66" charset="0"/>
            </a:endParaRPr>
          </a:p>
        </p:txBody>
      </p:sp>
      <p:sp>
        <p:nvSpPr>
          <p:cNvPr id="10" name="Slide Number Placeholder 9"/>
          <p:cNvSpPr>
            <a:spLocks noGrp="1"/>
          </p:cNvSpPr>
          <p:nvPr>
            <p:ph type="sldNum" sz="quarter" idx="12"/>
          </p:nvPr>
        </p:nvSpPr>
        <p:spPr>
          <a:xfrm>
            <a:off x="160020" y="6229280"/>
            <a:ext cx="571500" cy="365125"/>
          </a:xfrm>
        </p:spPr>
        <p:txBody>
          <a:bodyPr/>
          <a:lstStyle/>
          <a:p>
            <a:fld id="{80538529-B787-4A53-BE75-2E681EB73EF4}" type="slidenum">
              <a:rPr lang="en-GB" sz="2000" smtClean="0">
                <a:solidFill>
                  <a:srgbClr val="4472C4"/>
                </a:solidFill>
                <a:latin typeface="NTPreCursivefk" panose="03000400000000000000" pitchFamily="66" charset="0"/>
              </a:rPr>
              <a:pPr/>
              <a:t>53</a:t>
            </a:fld>
            <a:endParaRPr lang="en-GB" sz="2000" dirty="0">
              <a:solidFill>
                <a:srgbClr val="4472C4"/>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2" name="TextBox 1"/>
          <p:cNvSpPr txBox="1"/>
          <p:nvPr/>
        </p:nvSpPr>
        <p:spPr>
          <a:xfrm>
            <a:off x="181962" y="196577"/>
            <a:ext cx="11922408" cy="8525411"/>
          </a:xfrm>
          <a:prstGeom prst="rect">
            <a:avLst/>
          </a:prstGeom>
          <a:noFill/>
        </p:spPr>
        <p:txBody>
          <a:bodyPr wrap="square" rtlCol="0">
            <a:spAutoFit/>
          </a:bodyPr>
          <a:lstStyle/>
          <a:p>
            <a:r>
              <a:rPr lang="en-GB" sz="5400" u="sng" dirty="0" smtClean="0">
                <a:solidFill>
                  <a:prstClr val="black"/>
                </a:solidFill>
                <a:latin typeface="NTPreCursivefk" panose="03000400000000000000" pitchFamily="66" charset="0"/>
              </a:rPr>
              <a:t>Stage 6</a:t>
            </a:r>
          </a:p>
          <a:p>
            <a:pPr marL="685800" indent="-685800">
              <a:buFont typeface="Arial" panose="020B0604020202020204" pitchFamily="34" charset="0"/>
              <a:buChar char="•"/>
            </a:pPr>
            <a:r>
              <a:rPr lang="en-GB" sz="4400" dirty="0" smtClean="0">
                <a:solidFill>
                  <a:prstClr val="black"/>
                </a:solidFill>
                <a:latin typeface="NTPreCursivefk" panose="03000400000000000000" pitchFamily="66" charset="0"/>
              </a:rPr>
              <a:t>Add/subtract mixed numbers with different denominator. </a:t>
            </a:r>
            <a:r>
              <a:rPr lang="en-GB" sz="4400" dirty="0" smtClean="0">
                <a:solidFill>
                  <a:srgbClr val="FF0000"/>
                </a:solidFill>
                <a:latin typeface="NTPreCursivefk" panose="03000400000000000000" pitchFamily="66" charset="0"/>
              </a:rPr>
              <a:t>(4/6 + 2/9 =   )</a:t>
            </a:r>
          </a:p>
          <a:p>
            <a:pPr marL="685800" indent="-685800">
              <a:buFont typeface="Arial" panose="020B0604020202020204" pitchFamily="34" charset="0"/>
              <a:buChar char="•"/>
            </a:pPr>
            <a:r>
              <a:rPr lang="en-GB" sz="4400" dirty="0" smtClean="0">
                <a:solidFill>
                  <a:prstClr val="black"/>
                </a:solidFill>
                <a:latin typeface="NTPreCursivefk" panose="03000400000000000000" pitchFamily="66" charset="0"/>
              </a:rPr>
              <a:t>Multiply proper fractions writing answers in simplest form. </a:t>
            </a:r>
            <a:r>
              <a:rPr lang="en-GB" sz="4400" dirty="0" smtClean="0">
                <a:solidFill>
                  <a:srgbClr val="FF0000"/>
                </a:solidFill>
                <a:latin typeface="NTPreCursivefk" panose="03000400000000000000" pitchFamily="66" charset="0"/>
              </a:rPr>
              <a:t>(3/4 x </a:t>
            </a:r>
            <a:r>
              <a:rPr lang="en-GB" sz="4400" dirty="0">
                <a:solidFill>
                  <a:srgbClr val="FF0000"/>
                </a:solidFill>
                <a:latin typeface="NTPreCursivefk" panose="03000400000000000000" pitchFamily="66" charset="0"/>
              </a:rPr>
              <a:t>6</a:t>
            </a:r>
            <a:r>
              <a:rPr lang="en-GB" sz="4400" dirty="0" smtClean="0">
                <a:solidFill>
                  <a:srgbClr val="FF0000"/>
                </a:solidFill>
                <a:latin typeface="NTPreCursivefk" panose="03000400000000000000" pitchFamily="66" charset="0"/>
              </a:rPr>
              <a:t>/8 </a:t>
            </a:r>
            <a:r>
              <a:rPr lang="en-GB" sz="4400" dirty="0" smtClean="0">
                <a:solidFill>
                  <a:srgbClr val="FF0000"/>
                </a:solidFill>
                <a:latin typeface="NTPreCursivefk" panose="03000400000000000000" pitchFamily="66" charset="0"/>
              </a:rPr>
              <a:t>=    )</a:t>
            </a:r>
          </a:p>
          <a:p>
            <a:pPr marL="685800" indent="-685800">
              <a:buFont typeface="Arial" panose="020B0604020202020204" pitchFamily="34" charset="0"/>
              <a:buChar char="•"/>
            </a:pPr>
            <a:r>
              <a:rPr lang="en-GB" sz="4400" dirty="0" smtClean="0">
                <a:solidFill>
                  <a:prstClr val="black"/>
                </a:solidFill>
                <a:latin typeface="NTPreCursivefk" panose="03000400000000000000" pitchFamily="66" charset="0"/>
                <a:hlinkClick r:id="rId4"/>
              </a:rPr>
              <a:t>Divide proper fractions by whole numbers. </a:t>
            </a:r>
            <a:endParaRPr lang="en-GB" sz="4400" dirty="0" smtClean="0">
              <a:solidFill>
                <a:prstClr val="black"/>
              </a:solidFill>
              <a:latin typeface="NTPreCursivefk" panose="03000400000000000000" pitchFamily="66" charset="0"/>
            </a:endParaRPr>
          </a:p>
          <a:p>
            <a:pPr marL="685800" indent="-685800">
              <a:buFont typeface="Arial" panose="020B0604020202020204" pitchFamily="34" charset="0"/>
              <a:buChar char="•"/>
            </a:pPr>
            <a:r>
              <a:rPr lang="en-GB" sz="4400" dirty="0" smtClean="0">
                <a:solidFill>
                  <a:srgbClr val="FF0000"/>
                </a:solidFill>
                <a:latin typeface="NTPreCursivefk" panose="03000400000000000000" pitchFamily="66" charset="0"/>
              </a:rPr>
              <a:t>    (3/8 </a:t>
            </a:r>
            <a:r>
              <a:rPr lang="en-GB" sz="4400" dirty="0" smtClean="0">
                <a:solidFill>
                  <a:srgbClr val="FF0000"/>
                </a:solidFill>
                <a:latin typeface="Times New Roman" panose="02020603050405020304" pitchFamily="18" charset="0"/>
                <a:cs typeface="Times New Roman" panose="02020603050405020304" pitchFamily="18" charset="0"/>
              </a:rPr>
              <a:t>÷ </a:t>
            </a:r>
            <a:r>
              <a:rPr lang="en-GB" sz="4400" dirty="0" smtClean="0">
                <a:solidFill>
                  <a:srgbClr val="FF0000"/>
                </a:solidFill>
                <a:latin typeface="NTPreCursivefk" panose="03000400000000000000" pitchFamily="66" charset="0"/>
                <a:cs typeface="Times New Roman" panose="02020603050405020304" pitchFamily="18" charset="0"/>
              </a:rPr>
              <a:t>3     &amp;     4/7 </a:t>
            </a:r>
            <a:r>
              <a:rPr lang="en-GB" sz="4400" dirty="0" smtClean="0">
                <a:solidFill>
                  <a:srgbClr val="FF0000"/>
                </a:solidFill>
                <a:latin typeface="Times New Roman" panose="02020603050405020304" pitchFamily="18" charset="0"/>
                <a:cs typeface="Times New Roman" panose="02020603050405020304" pitchFamily="18" charset="0"/>
              </a:rPr>
              <a:t>÷ </a:t>
            </a:r>
            <a:r>
              <a:rPr lang="en-GB" sz="4400" dirty="0">
                <a:solidFill>
                  <a:srgbClr val="FF0000"/>
                </a:solidFill>
                <a:latin typeface="NTPreCursivefk" panose="03000400000000000000" pitchFamily="66" charset="0"/>
                <a:cs typeface="Times New Roman" panose="02020603050405020304" pitchFamily="18" charset="0"/>
              </a:rPr>
              <a:t>5</a:t>
            </a:r>
            <a:r>
              <a:rPr lang="en-GB" sz="4400" dirty="0" smtClean="0">
                <a:solidFill>
                  <a:srgbClr val="FF0000"/>
                </a:solidFill>
                <a:latin typeface="NTPreCursivefk" panose="03000400000000000000" pitchFamily="66" charset="0"/>
                <a:cs typeface="Times New Roman" panose="02020603050405020304" pitchFamily="18" charset="0"/>
              </a:rPr>
              <a:t>)</a:t>
            </a:r>
            <a:endParaRPr lang="en-GB" sz="4400" dirty="0" smtClean="0">
              <a:solidFill>
                <a:srgbClr val="FF0000"/>
              </a:solidFill>
              <a:latin typeface="NTPreCursivefk" panose="03000400000000000000" pitchFamily="66" charset="0"/>
            </a:endParaRPr>
          </a:p>
          <a:p>
            <a:pPr marL="685800" indent="-685800">
              <a:buFont typeface="Arial" panose="020B0604020202020204" pitchFamily="34" charset="0"/>
              <a:buChar char="•"/>
            </a:pPr>
            <a:r>
              <a:rPr lang="en-GB" sz="4400" dirty="0" smtClean="0">
                <a:solidFill>
                  <a:prstClr val="black"/>
                </a:solidFill>
                <a:latin typeface="NTPreCursivefk" panose="03000400000000000000" pitchFamily="66" charset="0"/>
              </a:rPr>
              <a:t>Decimal / percentage association with fractions.</a:t>
            </a:r>
          </a:p>
          <a:p>
            <a:pPr algn="ctr"/>
            <a:endParaRPr lang="en-GB" sz="6000" dirty="0" smtClean="0">
              <a:solidFill>
                <a:prstClr val="black"/>
              </a:solidFill>
              <a:latin typeface="NTPreCursivefk" panose="03000400000000000000" pitchFamily="66" charset="0"/>
            </a:endParaRPr>
          </a:p>
          <a:p>
            <a:pPr algn="ctr"/>
            <a:endParaRPr lang="en-GB" sz="6000" dirty="0">
              <a:solidFill>
                <a:prstClr val="black"/>
              </a:solidFill>
              <a:latin typeface="NTPreCursivefk" panose="03000400000000000000" pitchFamily="66" charset="0"/>
            </a:endParaRPr>
          </a:p>
          <a:p>
            <a:pPr algn="ctr"/>
            <a:endParaRPr lang="en-GB" sz="6000" dirty="0" smtClean="0">
              <a:solidFill>
                <a:prstClr val="black"/>
              </a:solidFill>
              <a:latin typeface="NTPreCursivefk" panose="03000400000000000000" pitchFamily="66" charset="0"/>
            </a:endParaRPr>
          </a:p>
        </p:txBody>
      </p:sp>
    </p:spTree>
    <p:extLst>
      <p:ext uri="{BB962C8B-B14F-4D97-AF65-F5344CB8AC3E}">
        <p14:creationId xmlns:p14="http://schemas.microsoft.com/office/powerpoint/2010/main" val="410982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5400" dirty="0" smtClean="0">
                <a:latin typeface="NTPreCursivef" panose="03000400000000000000" pitchFamily="66" charset="0"/>
              </a:rPr>
              <a:t>+ Addition +</a:t>
            </a:r>
            <a:endParaRPr lang="en-GB" sz="5400" dirty="0">
              <a:latin typeface="NTPreCursivef" panose="03000400000000000000" pitchFamily="66" charset="0"/>
            </a:endParaRPr>
          </a:p>
        </p:txBody>
      </p:sp>
      <p:sp>
        <p:nvSpPr>
          <p:cNvPr id="3" name="Content Placeholder 2"/>
          <p:cNvSpPr>
            <a:spLocks noGrp="1"/>
          </p:cNvSpPr>
          <p:nvPr>
            <p:ph idx="1"/>
          </p:nvPr>
        </p:nvSpPr>
        <p:spPr>
          <a:xfrm>
            <a:off x="160020" y="1402397"/>
            <a:ext cx="11727180" cy="4351338"/>
          </a:xfrm>
        </p:spPr>
        <p:txBody>
          <a:bodyPr>
            <a:normAutofit lnSpcReduction="10000"/>
          </a:bodyPr>
          <a:lstStyle/>
          <a:p>
            <a:endParaRPr lang="en-GB" dirty="0">
              <a:latin typeface="NTPreCursivef" panose="03000400000000000000" pitchFamily="66" charset="0"/>
            </a:endParaRPr>
          </a:p>
          <a:p>
            <a:r>
              <a:rPr lang="en-GB" sz="4000" dirty="0" smtClean="0">
                <a:latin typeface="NTPreCursivef" panose="03000400000000000000" pitchFamily="66" charset="0"/>
              </a:rPr>
              <a:t>Stage 1:  Combining everyday objects and writing the number sentence.</a:t>
            </a:r>
          </a:p>
          <a:p>
            <a:endParaRPr lang="en-GB" sz="4000" dirty="0">
              <a:latin typeface="NTPreCursivef" panose="03000400000000000000" pitchFamily="66" charset="0"/>
            </a:endParaRPr>
          </a:p>
          <a:p>
            <a:r>
              <a:rPr lang="en-GB" sz="4000" dirty="0" smtClean="0">
                <a:latin typeface="NTPreCursivef" panose="03000400000000000000" pitchFamily="66" charset="0"/>
              </a:rPr>
              <a:t>We begin developing the mental strategies such as teaching </a:t>
            </a:r>
            <a:r>
              <a:rPr lang="en-GB" sz="4000" dirty="0">
                <a:latin typeface="NTPreCursivef" panose="03000400000000000000" pitchFamily="66" charset="0"/>
              </a:rPr>
              <a:t>children </a:t>
            </a:r>
            <a:r>
              <a:rPr lang="en-GB" sz="4000" dirty="0" smtClean="0">
                <a:latin typeface="NTPreCursivef" panose="03000400000000000000" pitchFamily="66" charset="0"/>
              </a:rPr>
              <a:t>number bonds and their understanding </a:t>
            </a:r>
            <a:r>
              <a:rPr lang="en-GB" sz="4000" dirty="0">
                <a:latin typeface="NTPreCursivef" panose="03000400000000000000" pitchFamily="66" charset="0"/>
              </a:rPr>
              <a:t>of place </a:t>
            </a:r>
            <a:r>
              <a:rPr lang="en-GB" sz="4000" dirty="0" smtClean="0">
                <a:latin typeface="NTPreCursivef" panose="03000400000000000000" pitchFamily="66" charset="0"/>
              </a:rPr>
              <a:t>value. This is to underpin the learning that will take place later in the child’s development.  </a:t>
            </a:r>
          </a:p>
          <a:p>
            <a:endParaRPr lang="en-GB" dirty="0">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6</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049" y="5092188"/>
            <a:ext cx="1859729" cy="1542804"/>
          </a:xfrm>
          <a:prstGeom prst="rect">
            <a:avLst/>
          </a:prstGeom>
        </p:spPr>
      </p:pic>
      <p:sp>
        <p:nvSpPr>
          <p:cNvPr id="9"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4472C4"/>
                </a:solidFill>
                <a:latin typeface="NTPreCursivefk" panose="03000400000000000000" pitchFamily="66" charset="0"/>
              </a:rPr>
              <a:t>6</a:t>
            </a:r>
          </a:p>
        </p:txBody>
      </p:sp>
    </p:spTree>
    <p:extLst>
      <p:ext uri="{BB962C8B-B14F-4D97-AF65-F5344CB8AC3E}">
        <p14:creationId xmlns:p14="http://schemas.microsoft.com/office/powerpoint/2010/main" val="3106245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6600" dirty="0">
                <a:latin typeface="NTPreCursivef" panose="03000400000000000000" pitchFamily="66" charset="0"/>
              </a:rPr>
              <a:t>+ Addition +</a:t>
            </a:r>
          </a:p>
        </p:txBody>
      </p:sp>
      <p:sp>
        <p:nvSpPr>
          <p:cNvPr id="3" name="Content Placeholder 2"/>
          <p:cNvSpPr>
            <a:spLocks noGrp="1"/>
          </p:cNvSpPr>
          <p:nvPr>
            <p:ph idx="1"/>
          </p:nvPr>
        </p:nvSpPr>
        <p:spPr/>
        <p:txBody>
          <a:bodyPr/>
          <a:lstStyle/>
          <a:p>
            <a:endParaRPr lang="en-GB" dirty="0">
              <a:latin typeface="NTPreCursivef" panose="03000400000000000000" pitchFamily="66" charset="0"/>
            </a:endParaRPr>
          </a:p>
          <a:p>
            <a:r>
              <a:rPr lang="en-GB" sz="4400" dirty="0" smtClean="0">
                <a:latin typeface="NTPreCursivef" panose="03000400000000000000" pitchFamily="66" charset="0"/>
              </a:rPr>
              <a:t>Stage 2: Moves from objects to pictures. </a:t>
            </a:r>
            <a:endParaRPr lang="en-GB" sz="4400" dirty="0">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7</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9"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7</a:t>
            </a:r>
            <a:endParaRPr lang="en-GB" sz="2000" dirty="0">
              <a:solidFill>
                <a:srgbClr val="4472C4"/>
              </a:solidFill>
              <a:latin typeface="NTPreCursivefk" panose="03000400000000000000"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66899" y="2870116"/>
            <a:ext cx="2551471" cy="2551471"/>
          </a:xfrm>
          <a:prstGeom prst="rect">
            <a:avLst/>
          </a:prstGeom>
        </p:spPr>
      </p:pic>
    </p:spTree>
    <p:extLst>
      <p:ext uri="{BB962C8B-B14F-4D97-AF65-F5344CB8AC3E}">
        <p14:creationId xmlns:p14="http://schemas.microsoft.com/office/powerpoint/2010/main" val="410849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a:xfrm>
            <a:off x="838200" y="0"/>
            <a:ext cx="10515600" cy="1325563"/>
          </a:xfrm>
        </p:spPr>
        <p:txBody>
          <a:bodyPr>
            <a:normAutofit/>
          </a:bodyPr>
          <a:lstStyle/>
          <a:p>
            <a:pPr algn="ctr"/>
            <a:r>
              <a:rPr lang="en-GB" sz="6000" dirty="0">
                <a:latin typeface="NTPreCursivef" panose="03000400000000000000" pitchFamily="66" charset="0"/>
              </a:rPr>
              <a:t>+ Addition +</a:t>
            </a:r>
          </a:p>
        </p:txBody>
      </p:sp>
      <p:sp>
        <p:nvSpPr>
          <p:cNvPr id="3" name="Content Placeholder 2"/>
          <p:cNvSpPr>
            <a:spLocks noGrp="1"/>
          </p:cNvSpPr>
          <p:nvPr>
            <p:ph idx="1"/>
          </p:nvPr>
        </p:nvSpPr>
        <p:spPr>
          <a:xfrm>
            <a:off x="838200" y="932868"/>
            <a:ext cx="10515600" cy="4351338"/>
          </a:xfrm>
        </p:spPr>
        <p:txBody>
          <a:bodyPr>
            <a:noAutofit/>
          </a:bodyPr>
          <a:lstStyle/>
          <a:p>
            <a:endParaRPr lang="en-GB" dirty="0">
              <a:latin typeface="NTPreCursivef" panose="03000400000000000000" pitchFamily="66" charset="0"/>
            </a:endParaRPr>
          </a:p>
          <a:p>
            <a:r>
              <a:rPr lang="en-GB" sz="3600" dirty="0">
                <a:latin typeface="NTPreCursivef" panose="03000400000000000000" pitchFamily="66" charset="0"/>
              </a:rPr>
              <a:t>Stage </a:t>
            </a:r>
            <a:r>
              <a:rPr lang="en-GB" sz="3600" dirty="0" smtClean="0">
                <a:latin typeface="NTPreCursivef" panose="03000400000000000000" pitchFamily="66" charset="0"/>
              </a:rPr>
              <a:t>3 and 4: </a:t>
            </a:r>
            <a:r>
              <a:rPr lang="en-GB" sz="3600" dirty="0">
                <a:latin typeface="NTPreCursivef" panose="03000400000000000000" pitchFamily="66" charset="0"/>
              </a:rPr>
              <a:t>This </a:t>
            </a:r>
            <a:r>
              <a:rPr lang="en-GB" sz="3600" dirty="0" smtClean="0">
                <a:latin typeface="NTPreCursivef" panose="03000400000000000000" pitchFamily="66" charset="0"/>
              </a:rPr>
              <a:t>moves onto </a:t>
            </a:r>
            <a:r>
              <a:rPr lang="en-GB" sz="3600" dirty="0">
                <a:latin typeface="NTPreCursivef" panose="03000400000000000000" pitchFamily="66" charset="0"/>
              </a:rPr>
              <a:t>using the number track and therefore is more </a:t>
            </a:r>
            <a:r>
              <a:rPr lang="en-GB" sz="3600" dirty="0" smtClean="0">
                <a:latin typeface="NTPreCursivef" panose="03000400000000000000" pitchFamily="66" charset="0"/>
              </a:rPr>
              <a:t>abstract.  Once confident, the children will move to an unnumbered track. </a:t>
            </a:r>
          </a:p>
          <a:p>
            <a:r>
              <a:rPr lang="en-GB" sz="3600" dirty="0" smtClean="0">
                <a:latin typeface="NTPreCursivef" panose="03000400000000000000" pitchFamily="66" charset="0"/>
              </a:rPr>
              <a:t>When they are ready to progress, the children will also be jumping in jumps that are bigger than one; therefore they will be partitioning the numbers. </a:t>
            </a:r>
          </a:p>
          <a:p>
            <a:r>
              <a:rPr lang="en-GB" sz="3600" dirty="0" smtClean="0">
                <a:latin typeface="NTPreCursivef" panose="03000400000000000000" pitchFamily="66" charset="0"/>
              </a:rPr>
              <a:t>Stage 5: This will continue and the numbers will become bigger as the children become more confident.  </a:t>
            </a:r>
            <a:endParaRPr lang="en-GB" sz="3600" dirty="0">
              <a:latin typeface="NTPreCursivef" panose="03000400000000000000" pitchFamily="66" charset="0"/>
            </a:endParaRP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8</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9"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rgbClr val="4472C4"/>
                </a:solidFill>
                <a:latin typeface="NTPreCursivefk" panose="03000400000000000000" pitchFamily="66" charset="0"/>
              </a:rPr>
              <a:t>8</a:t>
            </a:r>
            <a:endParaRPr lang="en-GB" sz="2000" dirty="0">
              <a:solidFill>
                <a:srgbClr val="4472C4"/>
              </a:solidFill>
              <a:latin typeface="NTPreCursivefk" panose="03000400000000000000" pitchFamily="66" charset="0"/>
            </a:endParaRPr>
          </a:p>
        </p:txBody>
      </p:sp>
    </p:spTree>
    <p:extLst>
      <p:ext uri="{BB962C8B-B14F-4D97-AF65-F5344CB8AC3E}">
        <p14:creationId xmlns:p14="http://schemas.microsoft.com/office/powerpoint/2010/main" val="2466189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3000">
              <a:srgbClr val="FFFFFF"/>
            </a:gs>
            <a:gs pos="31000">
              <a:schemeClr val="accent5">
                <a:lumMod val="0"/>
                <a:lumOff val="100000"/>
              </a:schemeClr>
            </a:gs>
            <a:gs pos="100000">
              <a:schemeClr val="accent5">
                <a:lumMod val="100000"/>
              </a:scheme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p:nvCxnSpPr>
        <p:spPr>
          <a:xfrm>
            <a:off x="160020" y="5850890"/>
            <a:ext cx="9658350" cy="127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6167" y="6057900"/>
            <a:ext cx="6999673" cy="707886"/>
          </a:xfrm>
          <a:prstGeom prst="rect">
            <a:avLst/>
          </a:prstGeom>
          <a:noFill/>
        </p:spPr>
        <p:txBody>
          <a:bodyPr wrap="none" rtlCol="0">
            <a:spAutoFit/>
          </a:bodyPr>
          <a:lstStyle/>
          <a:p>
            <a:r>
              <a:rPr lang="en-GB" sz="4000" dirty="0" smtClean="0">
                <a:solidFill>
                  <a:schemeClr val="accent5"/>
                </a:solidFill>
                <a:latin typeface="NTPreCursivefk" panose="03000400000000000000" pitchFamily="66" charset="0"/>
              </a:rPr>
              <a:t>Live well, laugh together, learn forever</a:t>
            </a:r>
            <a:endParaRPr lang="en-GB" sz="4000" dirty="0">
              <a:solidFill>
                <a:schemeClr val="accent5"/>
              </a:solidFill>
              <a:latin typeface="NTPreCursivefk" panose="03000400000000000000" pitchFamily="66" charset="0"/>
            </a:endParaRPr>
          </a:p>
        </p:txBody>
      </p:sp>
      <p:sp>
        <p:nvSpPr>
          <p:cNvPr id="2" name="Title 1"/>
          <p:cNvSpPr>
            <a:spLocks noGrp="1"/>
          </p:cNvSpPr>
          <p:nvPr>
            <p:ph type="title"/>
          </p:nvPr>
        </p:nvSpPr>
        <p:spPr/>
        <p:txBody>
          <a:bodyPr>
            <a:normAutofit/>
          </a:bodyPr>
          <a:lstStyle/>
          <a:p>
            <a:pPr algn="ctr"/>
            <a:r>
              <a:rPr lang="en-GB" sz="6600" dirty="0">
                <a:latin typeface="NTPreCursivef" panose="03000400000000000000" pitchFamily="66" charset="0"/>
              </a:rPr>
              <a:t>+ Addition +</a:t>
            </a:r>
          </a:p>
        </p:txBody>
      </p:sp>
      <p:sp>
        <p:nvSpPr>
          <p:cNvPr id="3" name="Content Placeholder 2"/>
          <p:cNvSpPr>
            <a:spLocks noGrp="1"/>
          </p:cNvSpPr>
          <p:nvPr>
            <p:ph idx="1"/>
          </p:nvPr>
        </p:nvSpPr>
        <p:spPr/>
        <p:txBody>
          <a:bodyPr/>
          <a:lstStyle/>
          <a:p>
            <a:endParaRPr lang="en-GB" dirty="0">
              <a:latin typeface="NTPreCursivef" panose="03000400000000000000" pitchFamily="66" charset="0"/>
            </a:endParaRPr>
          </a:p>
          <a:p>
            <a:r>
              <a:rPr lang="en-GB" sz="4000" dirty="0" smtClean="0">
                <a:latin typeface="NTPreCursivef" panose="03000400000000000000" pitchFamily="66" charset="0"/>
              </a:rPr>
              <a:t>Stage 6: As the numbers get larger we introduce informal written methods such as partitioning. </a:t>
            </a:r>
            <a:endParaRPr lang="en-GB" sz="4000" dirty="0">
              <a:latin typeface="NTPreCursivef" panose="03000400000000000000" pitchFamily="66" charset="0"/>
            </a:endParaRPr>
          </a:p>
          <a:p>
            <a:r>
              <a:rPr lang="en-GB" sz="4000" dirty="0" smtClean="0">
                <a:latin typeface="NTPreCursivef" panose="03000400000000000000" pitchFamily="66" charset="0"/>
              </a:rPr>
              <a:t>Whilst we are teaching this we develop the mental strategies such as compensating, adjusting, rounding and estimating to help them find easier ways to solve calculations.  </a:t>
            </a:r>
          </a:p>
        </p:txBody>
      </p:sp>
      <p:sp>
        <p:nvSpPr>
          <p:cNvPr id="10" name="Slide Number Placeholder 9"/>
          <p:cNvSpPr>
            <a:spLocks noGrp="1"/>
          </p:cNvSpPr>
          <p:nvPr>
            <p:ph type="sldNum" sz="quarter" idx="12"/>
          </p:nvPr>
        </p:nvSpPr>
        <p:spPr/>
        <p:txBody>
          <a:bodyPr/>
          <a:lstStyle/>
          <a:p>
            <a:fld id="{80538529-B787-4A53-BE75-2E681EB73EF4}" type="slidenum">
              <a:rPr lang="en-GB" sz="2000" smtClean="0">
                <a:solidFill>
                  <a:schemeClr val="accent5"/>
                </a:solidFill>
                <a:latin typeface="NTPreCursivefk" panose="03000400000000000000" pitchFamily="66" charset="0"/>
              </a:rPr>
              <a:t>9</a:t>
            </a:fld>
            <a:endParaRPr lang="en-GB" sz="2000" dirty="0">
              <a:solidFill>
                <a:schemeClr val="accent5"/>
              </a:solidFill>
              <a:latin typeface="NTPreCursivefk" panose="03000400000000000000" pitchFamily="66"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641" y="5222982"/>
            <a:ext cx="1859729" cy="1542804"/>
          </a:xfrm>
          <a:prstGeom prst="rect">
            <a:avLst/>
          </a:prstGeom>
        </p:spPr>
      </p:pic>
      <p:sp>
        <p:nvSpPr>
          <p:cNvPr id="9" name="Slide Number Placeholder 9"/>
          <p:cNvSpPr txBox="1">
            <a:spLocks/>
          </p:cNvSpPr>
          <p:nvPr/>
        </p:nvSpPr>
        <p:spPr>
          <a:xfrm>
            <a:off x="160020" y="6229280"/>
            <a:ext cx="5715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4472C4"/>
                </a:solidFill>
                <a:latin typeface="NTPreCursivefk" panose="03000400000000000000" pitchFamily="66" charset="0"/>
              </a:rPr>
              <a:t>9</a:t>
            </a:r>
          </a:p>
        </p:txBody>
      </p:sp>
    </p:spTree>
    <p:extLst>
      <p:ext uri="{BB962C8B-B14F-4D97-AF65-F5344CB8AC3E}">
        <p14:creationId xmlns:p14="http://schemas.microsoft.com/office/powerpoint/2010/main" val="2110700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3241</Words>
  <Application>Microsoft Office PowerPoint</Application>
  <PresentationFormat>Widescreen</PresentationFormat>
  <Paragraphs>404</Paragraphs>
  <Slides>53</Slides>
  <Notes>49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53</vt:i4>
      </vt:variant>
    </vt:vector>
  </HeadingPairs>
  <TitlesOfParts>
    <vt:vector size="66" baseType="lpstr">
      <vt:lpstr>Arial</vt:lpstr>
      <vt:lpstr>Calibri</vt:lpstr>
      <vt:lpstr>Calibri Light</vt:lpstr>
      <vt:lpstr>Cambria</vt:lpstr>
      <vt:lpstr>NTPreCursivef</vt:lpstr>
      <vt:lpstr>NTPreCursivefk</vt:lpstr>
      <vt:lpstr>Times New Roman</vt:lpstr>
      <vt:lpstr>Office Theme</vt:lpstr>
      <vt:lpstr>1_Office Theme</vt:lpstr>
      <vt:lpstr>2_Office Theme</vt:lpstr>
      <vt:lpstr>3_Office Theme</vt:lpstr>
      <vt:lpstr>4_Office Theme</vt:lpstr>
      <vt:lpstr>5_Office Theme</vt:lpstr>
      <vt:lpstr>Welcome to Parents Do Maths</vt:lpstr>
      <vt:lpstr>Welcome to Parents Do Maths</vt:lpstr>
      <vt:lpstr>Welcome to Parents Do Maths</vt:lpstr>
      <vt:lpstr> Counting and Place Value </vt:lpstr>
      <vt:lpstr> Counting and Place Value</vt:lpstr>
      <vt:lpstr>+ Addition +</vt:lpstr>
      <vt:lpstr>+ Addition +</vt:lpstr>
      <vt:lpstr>+ Addition +</vt:lpstr>
      <vt:lpstr>+ Addition +</vt:lpstr>
      <vt:lpstr>+ Addition +</vt:lpstr>
      <vt:lpstr>+ Addition +</vt:lpstr>
      <vt:lpstr>PowerPoint Presentation</vt:lpstr>
      <vt:lpstr>PowerPoint Presentation</vt:lpstr>
      <vt:lpstr>Example</vt:lpstr>
      <vt:lpstr>PowerPoint Presentation</vt:lpstr>
      <vt:lpstr>Examples</vt:lpstr>
      <vt:lpstr>PowerPoint Presentation</vt:lpstr>
      <vt:lpstr>PowerPoint Presentation</vt:lpstr>
      <vt:lpstr>Examples</vt:lpstr>
      <vt:lpstr>PowerPoint Presentation</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 Thornley</dc:creator>
  <cp:lastModifiedBy>Dan Smith</cp:lastModifiedBy>
  <cp:revision>35</cp:revision>
  <cp:lastPrinted>2017-01-26T17:50:01Z</cp:lastPrinted>
  <dcterms:created xsi:type="dcterms:W3CDTF">2016-03-01T15:14:00Z</dcterms:created>
  <dcterms:modified xsi:type="dcterms:W3CDTF">2017-01-26T19:25:41Z</dcterms:modified>
</cp:coreProperties>
</file>